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3" r:id="rId2"/>
    <p:sldId id="268" r:id="rId3"/>
    <p:sldId id="269" r:id="rId4"/>
    <p:sldId id="264" r:id="rId5"/>
    <p:sldId id="273" r:id="rId6"/>
    <p:sldId id="270" r:id="rId7"/>
    <p:sldId id="275" r:id="rId8"/>
    <p:sldId id="271" r:id="rId9"/>
    <p:sldId id="272" r:id="rId10"/>
  </p:sldIdLst>
  <p:sldSz cx="9144000" cy="6858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2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bmv\bmv\administracion%20valores%20y%20emisoras\XBRL\Avance%20en%20la%20implementacion%20agosto%202015\Control%20de%20avance%20en%20adopcio&#769;n%20XBRL%20Agosto%2020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085067332175375E-2"/>
          <c:y val="8.4546161537606926E-2"/>
          <c:w val="0.52079850206345635"/>
          <c:h val="0.88969744102507131"/>
        </c:manualLayout>
      </c:layout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Pt>
            <c:idx val="4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-1.3885765176949625E-2"/>
                  <c:y val="6.3885648508190448E-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4</a:t>
                    </a:r>
                    <a:r>
                      <a:rPr lang="en-US" sz="1200" dirty="0" smtClean="0"/>
                      <a:t>%</a:t>
                    </a:r>
                  </a:p>
                  <a:p>
                    <a:r>
                      <a:rPr lang="en-US" sz="1200" dirty="0" smtClean="0"/>
                      <a:t>5 Emisoras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8.6214449523675327E-3"/>
                  <c:y val="9.4108177795059811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1</a:t>
                    </a:r>
                    <a:r>
                      <a:rPr lang="en-US" sz="1200" dirty="0" smtClean="0"/>
                      <a:t>%</a:t>
                    </a:r>
                  </a:p>
                  <a:p>
                    <a:r>
                      <a:rPr lang="en-US" sz="1200" dirty="0" smtClean="0"/>
                      <a:t>2 Emisoras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3.6602866167535136E-2"/>
                  <c:y val="-0.19643612129516475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94</a:t>
                    </a:r>
                    <a:r>
                      <a:rPr lang="en-US" sz="1200" dirty="0" smtClean="0"/>
                      <a:t>%</a:t>
                    </a:r>
                  </a:p>
                  <a:p>
                    <a:r>
                      <a:rPr lang="en-US" sz="1200" dirty="0" smtClean="0"/>
                      <a:t>136 Emisoras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4.6351105523053895E-2"/>
                  <c:y val="0.1126342829191818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1</a:t>
                    </a:r>
                    <a:r>
                      <a:rPr lang="en-US" sz="1200" dirty="0" smtClean="0"/>
                      <a:t>%</a:t>
                    </a:r>
                  </a:p>
                  <a:p>
                    <a:r>
                      <a:rPr lang="en-US" sz="1200" dirty="0" smtClean="0"/>
                      <a:t>2 Emisoras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'Gràficas actuales'!$B$2:$E$2</c:f>
              <c:strCache>
                <c:ptCount val="4"/>
                <c:pt idx="0">
                  <c:v> Desarrollo en Sistemas Internos</c:v>
                </c:pt>
                <c:pt idx="1">
                  <c:v> Creación por un Proveedor (Outsourcing)</c:v>
                </c:pt>
                <c:pt idx="2">
                  <c:v> Adquisición de Software </c:v>
                </c:pt>
                <c:pt idx="3">
                  <c:v> En Proceso de Definir.</c:v>
                </c:pt>
              </c:strCache>
            </c:strRef>
          </c:cat>
          <c:val>
            <c:numRef>
              <c:f>'Gràficas actuales'!$B$3:$E$3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136</c:v>
                </c:pt>
                <c:pt idx="3">
                  <c:v>2</c:v>
                </c:pt>
              </c:numCache>
            </c:numRef>
          </c:val>
        </c:ser>
        <c:ser>
          <c:idx val="1"/>
          <c:order val="1"/>
          <c:explosion val="25"/>
          <c:cat>
            <c:strRef>
              <c:f>'Gràficas actuales'!$B$2:$E$2</c:f>
              <c:strCache>
                <c:ptCount val="4"/>
                <c:pt idx="0">
                  <c:v> Desarrollo en Sistemas Internos</c:v>
                </c:pt>
                <c:pt idx="1">
                  <c:v> Creación por un Proveedor (Outsourcing)</c:v>
                </c:pt>
                <c:pt idx="2">
                  <c:v> Adquisición de Software </c:v>
                </c:pt>
                <c:pt idx="3">
                  <c:v> En Proceso de Definir.</c:v>
                </c:pt>
              </c:strCache>
            </c:strRef>
          </c:cat>
          <c:val>
            <c:numRef>
              <c:f>'Gràficas actuales'!$B$4:$E$4</c:f>
              <c:numCache>
                <c:formatCode>0%</c:formatCode>
                <c:ptCount val="4"/>
                <c:pt idx="0">
                  <c:v>3.4482758620689655E-2</c:v>
                </c:pt>
                <c:pt idx="1">
                  <c:v>1.3793103448275862E-2</c:v>
                </c:pt>
                <c:pt idx="2">
                  <c:v>0.93793103448275861</c:v>
                </c:pt>
                <c:pt idx="3">
                  <c:v>1.3793103448275862E-2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1627197249086141"/>
          <c:y val="0.22174966670369964"/>
          <c:w val="0.36652126728466483"/>
          <c:h val="0.40217753582935228"/>
        </c:manualLayout>
      </c:layout>
      <c:overlay val="0"/>
      <c:txPr>
        <a:bodyPr/>
        <a:lstStyle/>
        <a:p>
          <a:pPr>
            <a:defRPr sz="1400"/>
          </a:pPr>
          <a:endParaRPr lang="es-MX"/>
        </a:p>
      </c:txPr>
    </c:legend>
    <c:plotVisOnly val="1"/>
    <c:dispBlanksAs val="zero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9C5FC6D-6A8A-4213-B34F-03C8F5936A86}" type="datetimeFigureOut">
              <a:rPr lang="es-MX" smtClean="0"/>
              <a:pPr/>
              <a:t>17/09/2015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7525AF3-90ED-4F9E-A170-16B4A11714F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0975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25AF3-90ED-4F9E-A170-16B4A11714F7}" type="slidenum">
              <a:rPr lang="es-MX" smtClean="0"/>
              <a:pPr/>
              <a:t>3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A52C5-C4AF-42CE-8F0A-D231938704D8}" type="datetimeFigureOut">
              <a:rPr lang="es-MX" smtClean="0"/>
              <a:pPr/>
              <a:t>17/09/2015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D24-E556-41BD-9C57-936FB84930A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A52C5-C4AF-42CE-8F0A-D231938704D8}" type="datetimeFigureOut">
              <a:rPr lang="es-MX" smtClean="0"/>
              <a:pPr/>
              <a:t>17/09/2015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D24-E556-41BD-9C57-936FB84930A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A52C5-C4AF-42CE-8F0A-D231938704D8}" type="datetimeFigureOut">
              <a:rPr lang="es-MX" smtClean="0"/>
              <a:pPr/>
              <a:t>17/09/2015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D24-E556-41BD-9C57-936FB84930A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A52C5-C4AF-42CE-8F0A-D231938704D8}" type="datetimeFigureOut">
              <a:rPr lang="es-MX" smtClean="0"/>
              <a:pPr/>
              <a:t>17/09/2015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D24-E556-41BD-9C57-936FB84930A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A52C5-C4AF-42CE-8F0A-D231938704D8}" type="datetimeFigureOut">
              <a:rPr lang="es-MX" smtClean="0"/>
              <a:pPr/>
              <a:t>17/09/2015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D24-E556-41BD-9C57-936FB84930A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A52C5-C4AF-42CE-8F0A-D231938704D8}" type="datetimeFigureOut">
              <a:rPr lang="es-MX" smtClean="0"/>
              <a:pPr/>
              <a:t>17/09/2015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D24-E556-41BD-9C57-936FB84930A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A52C5-C4AF-42CE-8F0A-D231938704D8}" type="datetimeFigureOut">
              <a:rPr lang="es-MX" smtClean="0"/>
              <a:pPr/>
              <a:t>17/09/2015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D24-E556-41BD-9C57-936FB84930A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A52C5-C4AF-42CE-8F0A-D231938704D8}" type="datetimeFigureOut">
              <a:rPr lang="es-MX" smtClean="0"/>
              <a:pPr/>
              <a:t>17/09/2015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D24-E556-41BD-9C57-936FB84930A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A52C5-C4AF-42CE-8F0A-D231938704D8}" type="datetimeFigureOut">
              <a:rPr lang="es-MX" smtClean="0"/>
              <a:pPr/>
              <a:t>17/09/2015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D24-E556-41BD-9C57-936FB84930A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A52C5-C4AF-42CE-8F0A-D231938704D8}" type="datetimeFigureOut">
              <a:rPr lang="es-MX" smtClean="0"/>
              <a:pPr/>
              <a:t>17/09/2015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D24-E556-41BD-9C57-936FB84930A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A52C5-C4AF-42CE-8F0A-D231938704D8}" type="datetimeFigureOut">
              <a:rPr lang="es-MX" smtClean="0"/>
              <a:pPr/>
              <a:t>17/09/2015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D24-E556-41BD-9C57-936FB84930A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LANTILLA_Interiores_BLANC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1588"/>
            <a:ext cx="9156700" cy="68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12 Título"/>
          <p:cNvSpPr>
            <a:spLocks noGrp="1"/>
          </p:cNvSpPr>
          <p:nvPr>
            <p:ph type="title"/>
          </p:nvPr>
        </p:nvSpPr>
        <p:spPr>
          <a:xfrm>
            <a:off x="377147" y="274376"/>
            <a:ext cx="8310231" cy="487726"/>
          </a:xfrm>
          <a:prstGeom prst="rect">
            <a:avLst/>
          </a:prstGeom>
        </p:spPr>
        <p:txBody>
          <a:bodyPr/>
          <a:lstStyle>
            <a:lvl1pPr algn="l">
              <a:defRPr sz="2700">
                <a:solidFill>
                  <a:srgbClr val="10376A"/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10"/>
          </p:nvPr>
        </p:nvSpPr>
        <p:spPr>
          <a:xfrm>
            <a:off x="397782" y="1206695"/>
            <a:ext cx="8324681" cy="5015761"/>
          </a:xfrm>
          <a:prstGeom prst="rect">
            <a:avLst/>
          </a:prstGeom>
        </p:spPr>
        <p:txBody>
          <a:bodyPr/>
          <a:lstStyle>
            <a:lvl1pPr marL="0" indent="0" algn="just">
              <a:buClr>
                <a:srgbClr val="2BAD47"/>
              </a:buClr>
              <a:buFont typeface="Arial" pitchFamily="34" charset="0"/>
              <a:buNone/>
              <a:defRPr sz="2200">
                <a:solidFill>
                  <a:srgbClr val="10376A"/>
                </a:solidFill>
              </a:defRPr>
            </a:lvl1pPr>
            <a:lvl2pPr marL="742560" indent="-285052">
              <a:buClr>
                <a:srgbClr val="2BAD47"/>
              </a:buClr>
              <a:buFont typeface="Arial" pitchFamily="34" charset="0"/>
              <a:buChar char="•"/>
              <a:defRPr sz="1800">
                <a:solidFill>
                  <a:srgbClr val="10376A"/>
                </a:solidFill>
              </a:defRPr>
            </a:lvl2pPr>
            <a:lvl3pPr marL="1143057" indent="-229467">
              <a:buClr>
                <a:srgbClr val="2BAD47"/>
              </a:buClr>
              <a:buFont typeface="Arial" pitchFamily="34" charset="0"/>
              <a:buChar char="−"/>
              <a:defRPr sz="1400">
                <a:solidFill>
                  <a:srgbClr val="10376A"/>
                </a:solidFill>
              </a:defRPr>
            </a:lvl3pPr>
            <a:lvl4pPr>
              <a:defRPr>
                <a:solidFill>
                  <a:srgbClr val="10376A"/>
                </a:solidFill>
              </a:defRPr>
            </a:lvl4pPr>
            <a:lvl5pPr>
              <a:defRPr>
                <a:solidFill>
                  <a:srgbClr val="10376A"/>
                </a:solidFill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</p:txBody>
      </p:sp>
    </p:spTree>
    <p:extLst>
      <p:ext uri="{BB962C8B-B14F-4D97-AF65-F5344CB8AC3E}">
        <p14:creationId xmlns:p14="http://schemas.microsoft.com/office/powerpoint/2010/main" val="25068353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PLANTILLA_PORTADA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1588"/>
            <a:ext cx="9156700" cy="68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668827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A52C5-C4AF-42CE-8F0A-D231938704D8}" type="datetimeFigureOut">
              <a:rPr lang="es-MX" smtClean="0"/>
              <a:pPr/>
              <a:t>17/09/2015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6FD24-E556-41BD-9C57-936FB84930A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package" Target="../embeddings/Hoja_de_c_lculo_de_Microsoft_Excel1.xlsx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7 CuadroTexto"/>
          <p:cNvSpPr txBox="1">
            <a:spLocks noChangeArrowheads="1"/>
          </p:cNvSpPr>
          <p:nvPr/>
        </p:nvSpPr>
        <p:spPr bwMode="auto">
          <a:xfrm>
            <a:off x="785813" y="3860800"/>
            <a:ext cx="835818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" sz="3200" dirty="0">
                <a:solidFill>
                  <a:srgbClr val="10376A"/>
                </a:solidFill>
                <a:latin typeface="Arial" pitchFamily="34" charset="0"/>
                <a:ea typeface="+mj-ea"/>
                <a:cs typeface="Arial" pitchFamily="34" charset="0"/>
              </a:rPr>
              <a:t>EXTENSIBLE BUSINESS </a:t>
            </a:r>
          </a:p>
          <a:p>
            <a:pPr algn="ctr" eaLnBrk="1" hangingPunct="1"/>
            <a:r>
              <a:rPr lang="es-ES" sz="3200" dirty="0">
                <a:solidFill>
                  <a:srgbClr val="10376A"/>
                </a:solidFill>
                <a:latin typeface="Arial" pitchFamily="34" charset="0"/>
                <a:ea typeface="+mj-ea"/>
                <a:cs typeface="Arial" pitchFamily="34" charset="0"/>
              </a:rPr>
              <a:t>REPORTING LANGUAGE (XBRL</a:t>
            </a:r>
            <a:r>
              <a:rPr lang="es-ES" sz="3200" dirty="0" smtClean="0">
                <a:solidFill>
                  <a:srgbClr val="10376A"/>
                </a:solidFill>
                <a:latin typeface="Arial" pitchFamily="34" charset="0"/>
                <a:ea typeface="+mj-ea"/>
                <a:cs typeface="Arial" pitchFamily="34" charset="0"/>
              </a:rPr>
              <a:t>)</a:t>
            </a:r>
            <a:endParaRPr lang="es-ES" sz="3200" dirty="0"/>
          </a:p>
        </p:txBody>
      </p:sp>
      <p:sp>
        <p:nvSpPr>
          <p:cNvPr id="13315" name="6 CuadroTexto"/>
          <p:cNvSpPr txBox="1">
            <a:spLocks noChangeArrowheads="1"/>
          </p:cNvSpPr>
          <p:nvPr/>
        </p:nvSpPr>
        <p:spPr bwMode="auto">
          <a:xfrm>
            <a:off x="2699792" y="5301208"/>
            <a:ext cx="59293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s-ES" sz="2000" dirty="0">
                <a:solidFill>
                  <a:srgbClr val="10376A"/>
                </a:solidFill>
                <a:latin typeface="Arial" pitchFamily="34" charset="0"/>
                <a:ea typeface="+mj-ea"/>
                <a:cs typeface="Arial" pitchFamily="34" charset="0"/>
              </a:rPr>
              <a:t>BOLSA MEXICANA DE VALORES</a:t>
            </a:r>
          </a:p>
        </p:txBody>
      </p:sp>
      <p:sp>
        <p:nvSpPr>
          <p:cNvPr id="9" name="2 Subtítulo"/>
          <p:cNvSpPr txBox="1">
            <a:spLocks/>
          </p:cNvSpPr>
          <p:nvPr/>
        </p:nvSpPr>
        <p:spPr>
          <a:xfrm>
            <a:off x="0" y="6072188"/>
            <a:ext cx="2214563" cy="6858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defRPr/>
            </a:pPr>
            <a:r>
              <a:rPr lang="es-ES" sz="2600" dirty="0">
                <a:solidFill>
                  <a:srgbClr val="FFFFFF"/>
                </a:solidFill>
                <a:latin typeface="+mn-lt"/>
              </a:rPr>
              <a:t>2011</a:t>
            </a:r>
          </a:p>
        </p:txBody>
      </p:sp>
      <p:sp>
        <p:nvSpPr>
          <p:cNvPr id="5" name="6 CuadroTexto"/>
          <p:cNvSpPr txBox="1">
            <a:spLocks noChangeArrowheads="1"/>
          </p:cNvSpPr>
          <p:nvPr/>
        </p:nvSpPr>
        <p:spPr bwMode="auto">
          <a:xfrm>
            <a:off x="1403648" y="3140968"/>
            <a:ext cx="59293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" sz="2000" dirty="0" smtClean="0">
                <a:solidFill>
                  <a:srgbClr val="10376A"/>
                </a:solidFill>
                <a:latin typeface="Arial" pitchFamily="34" charset="0"/>
                <a:ea typeface="+mj-ea"/>
                <a:cs typeface="Arial" pitchFamily="34" charset="0"/>
              </a:rPr>
              <a:t>Septiembre 2015</a:t>
            </a:r>
            <a:endParaRPr lang="es-ES" sz="2000" dirty="0">
              <a:solidFill>
                <a:srgbClr val="10376A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8 Gráfico"/>
          <p:cNvGraphicFramePr/>
          <p:nvPr>
            <p:extLst>
              <p:ext uri="{D42A27DB-BD31-4B8C-83A1-F6EECF244321}">
                <p14:modId xmlns:p14="http://schemas.microsoft.com/office/powerpoint/2010/main" val="1070370678"/>
              </p:ext>
            </p:extLst>
          </p:nvPr>
        </p:nvGraphicFramePr>
        <p:xfrm>
          <a:off x="107504" y="1052736"/>
          <a:ext cx="8856984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b="1" dirty="0" smtClean="0">
                <a:latin typeface="Arial" pitchFamily="34" charset="0"/>
                <a:cs typeface="Arial" pitchFamily="34" charset="0"/>
              </a:rPr>
              <a:t>Porcentaje por opción elegida al reporte del 7 de Agosto del 2015</a:t>
            </a:r>
            <a:endParaRPr lang="es-MX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5940152" y="5661248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/>
              <a:t>Total emisoras: 145</a:t>
            </a:r>
            <a:endParaRPr lang="es-MX" sz="2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 smtClean="0">
                <a:latin typeface="Arial" pitchFamily="34" charset="0"/>
                <a:cs typeface="Arial" pitchFamily="34" charset="0"/>
              </a:rPr>
              <a:t>Avance en implementación XBRL</a:t>
            </a:r>
            <a:endParaRPr lang="es-MX" b="1" dirty="0"/>
          </a:p>
        </p:txBody>
      </p:sp>
      <p:graphicFrame>
        <p:nvGraphicFramePr>
          <p:cNvPr id="4133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5942521"/>
              </p:ext>
            </p:extLst>
          </p:nvPr>
        </p:nvGraphicFramePr>
        <p:xfrm>
          <a:off x="251966" y="1196975"/>
          <a:ext cx="8640514" cy="48963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9" name="Hoja de cálculo" r:id="rId5" imgW="8410548" imgH="3238393" progId="Excel.Sheet.12">
                  <p:embed/>
                </p:oleObj>
              </mc:Choice>
              <mc:Fallback>
                <p:oleObj name="Hoja de cálculo" r:id="rId5" imgW="8410548" imgH="3238393" progId="Excel.Sheet.12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966" y="1196975"/>
                        <a:ext cx="8640514" cy="489632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2400" b="1" dirty="0" smtClean="0">
                <a:latin typeface="Arial" pitchFamily="34" charset="0"/>
                <a:cs typeface="Arial" pitchFamily="34" charset="0"/>
              </a:rPr>
              <a:t>Fechas importantes</a:t>
            </a:r>
            <a:endParaRPr lang="es-MX" sz="2400" b="1" dirty="0"/>
          </a:p>
        </p:txBody>
      </p:sp>
      <p:sp>
        <p:nvSpPr>
          <p:cNvPr id="6" name="5 Forma libre"/>
          <p:cNvSpPr/>
          <p:nvPr/>
        </p:nvSpPr>
        <p:spPr>
          <a:xfrm>
            <a:off x="395536" y="1412776"/>
            <a:ext cx="8324681" cy="1136915"/>
          </a:xfrm>
          <a:custGeom>
            <a:avLst/>
            <a:gdLst>
              <a:gd name="connsiteX0" fmla="*/ 0 w 8324681"/>
              <a:gd name="connsiteY0" fmla="*/ 157953 h 947699"/>
              <a:gd name="connsiteX1" fmla="*/ 157953 w 8324681"/>
              <a:gd name="connsiteY1" fmla="*/ 0 h 947699"/>
              <a:gd name="connsiteX2" fmla="*/ 8166728 w 8324681"/>
              <a:gd name="connsiteY2" fmla="*/ 0 h 947699"/>
              <a:gd name="connsiteX3" fmla="*/ 8324681 w 8324681"/>
              <a:gd name="connsiteY3" fmla="*/ 157953 h 947699"/>
              <a:gd name="connsiteX4" fmla="*/ 8324681 w 8324681"/>
              <a:gd name="connsiteY4" fmla="*/ 789746 h 947699"/>
              <a:gd name="connsiteX5" fmla="*/ 8166728 w 8324681"/>
              <a:gd name="connsiteY5" fmla="*/ 947699 h 947699"/>
              <a:gd name="connsiteX6" fmla="*/ 157953 w 8324681"/>
              <a:gd name="connsiteY6" fmla="*/ 947699 h 947699"/>
              <a:gd name="connsiteX7" fmla="*/ 0 w 8324681"/>
              <a:gd name="connsiteY7" fmla="*/ 789746 h 947699"/>
              <a:gd name="connsiteX8" fmla="*/ 0 w 8324681"/>
              <a:gd name="connsiteY8" fmla="*/ 157953 h 94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24681" h="947699">
                <a:moveTo>
                  <a:pt x="0" y="157953"/>
                </a:moveTo>
                <a:cubicBezTo>
                  <a:pt x="0" y="70718"/>
                  <a:pt x="70718" y="0"/>
                  <a:pt x="157953" y="0"/>
                </a:cubicBezTo>
                <a:lnTo>
                  <a:pt x="8166728" y="0"/>
                </a:lnTo>
                <a:cubicBezTo>
                  <a:pt x="8253963" y="0"/>
                  <a:pt x="8324681" y="70718"/>
                  <a:pt x="8324681" y="157953"/>
                </a:cubicBezTo>
                <a:lnTo>
                  <a:pt x="8324681" y="789746"/>
                </a:lnTo>
                <a:cubicBezTo>
                  <a:pt x="8324681" y="876981"/>
                  <a:pt x="8253963" y="947699"/>
                  <a:pt x="8166728" y="947699"/>
                </a:cubicBezTo>
                <a:lnTo>
                  <a:pt x="157953" y="947699"/>
                </a:lnTo>
                <a:cubicBezTo>
                  <a:pt x="70718" y="947699"/>
                  <a:pt x="0" y="876981"/>
                  <a:pt x="0" y="789746"/>
                </a:cubicBezTo>
                <a:lnTo>
                  <a:pt x="0" y="157953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4843" tIns="114843" rIns="114843" bIns="114843" numCol="1" spcCol="1270" anchor="ctr" anchorCtr="0">
            <a:noAutofit/>
          </a:bodyPr>
          <a:lstStyle/>
          <a:p>
            <a:pPr lvl="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2000" dirty="0" smtClean="0"/>
              <a:t>Las emisoras deberán enviar un archivo exitoso a través del </a:t>
            </a:r>
            <a:r>
              <a:rPr lang="es-MX" sz="2000" dirty="0" err="1" smtClean="0"/>
              <a:t>Emisnet</a:t>
            </a:r>
            <a:r>
              <a:rPr lang="es-MX" sz="2000" dirty="0" smtClean="0"/>
              <a:t> a </a:t>
            </a:r>
            <a:r>
              <a:rPr lang="es-MX" sz="2000" dirty="0" smtClean="0"/>
              <a:t>más </a:t>
            </a:r>
            <a:r>
              <a:rPr lang="es-MX" sz="2000" dirty="0" smtClean="0"/>
              <a:t>tardar el </a:t>
            </a:r>
            <a:r>
              <a:rPr lang="es-MX" sz="2000" u="sng" dirty="0"/>
              <a:t>6 de Noviembre de 2015</a:t>
            </a:r>
            <a:r>
              <a:rPr lang="es-MX" sz="2000" u="sng" dirty="0" smtClean="0"/>
              <a:t>.</a:t>
            </a:r>
            <a:endParaRPr lang="es-MX" sz="2000" u="sng" dirty="0"/>
          </a:p>
        </p:txBody>
      </p:sp>
      <p:sp>
        <p:nvSpPr>
          <p:cNvPr id="7" name="6 Forma libre"/>
          <p:cNvSpPr/>
          <p:nvPr/>
        </p:nvSpPr>
        <p:spPr>
          <a:xfrm>
            <a:off x="395536" y="2636912"/>
            <a:ext cx="8324681" cy="1152128"/>
          </a:xfrm>
          <a:custGeom>
            <a:avLst/>
            <a:gdLst>
              <a:gd name="connsiteX0" fmla="*/ 0 w 8324681"/>
              <a:gd name="connsiteY0" fmla="*/ 157953 h 947699"/>
              <a:gd name="connsiteX1" fmla="*/ 157953 w 8324681"/>
              <a:gd name="connsiteY1" fmla="*/ 0 h 947699"/>
              <a:gd name="connsiteX2" fmla="*/ 8166728 w 8324681"/>
              <a:gd name="connsiteY2" fmla="*/ 0 h 947699"/>
              <a:gd name="connsiteX3" fmla="*/ 8324681 w 8324681"/>
              <a:gd name="connsiteY3" fmla="*/ 157953 h 947699"/>
              <a:gd name="connsiteX4" fmla="*/ 8324681 w 8324681"/>
              <a:gd name="connsiteY4" fmla="*/ 789746 h 947699"/>
              <a:gd name="connsiteX5" fmla="*/ 8166728 w 8324681"/>
              <a:gd name="connsiteY5" fmla="*/ 947699 h 947699"/>
              <a:gd name="connsiteX6" fmla="*/ 157953 w 8324681"/>
              <a:gd name="connsiteY6" fmla="*/ 947699 h 947699"/>
              <a:gd name="connsiteX7" fmla="*/ 0 w 8324681"/>
              <a:gd name="connsiteY7" fmla="*/ 789746 h 947699"/>
              <a:gd name="connsiteX8" fmla="*/ 0 w 8324681"/>
              <a:gd name="connsiteY8" fmla="*/ 157953 h 94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24681" h="947699">
                <a:moveTo>
                  <a:pt x="0" y="157953"/>
                </a:moveTo>
                <a:cubicBezTo>
                  <a:pt x="0" y="70718"/>
                  <a:pt x="70718" y="0"/>
                  <a:pt x="157953" y="0"/>
                </a:cubicBezTo>
                <a:lnTo>
                  <a:pt x="8166728" y="0"/>
                </a:lnTo>
                <a:cubicBezTo>
                  <a:pt x="8253963" y="0"/>
                  <a:pt x="8324681" y="70718"/>
                  <a:pt x="8324681" y="157953"/>
                </a:cubicBezTo>
                <a:lnTo>
                  <a:pt x="8324681" y="789746"/>
                </a:lnTo>
                <a:cubicBezTo>
                  <a:pt x="8324681" y="876981"/>
                  <a:pt x="8253963" y="947699"/>
                  <a:pt x="8166728" y="947699"/>
                </a:cubicBezTo>
                <a:lnTo>
                  <a:pt x="157953" y="947699"/>
                </a:lnTo>
                <a:cubicBezTo>
                  <a:pt x="70718" y="947699"/>
                  <a:pt x="0" y="876981"/>
                  <a:pt x="0" y="789746"/>
                </a:cubicBezTo>
                <a:lnTo>
                  <a:pt x="0" y="157953"/>
                </a:lnTo>
                <a:close/>
              </a:path>
            </a:pathLst>
          </a:custGeom>
          <a:solidFill>
            <a:srgbClr val="0070C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4843" tIns="114843" rIns="114843" bIns="114843" numCol="1" spcCol="1270" anchor="ctr" anchorCtr="0">
            <a:noAutofit/>
          </a:bodyPr>
          <a:lstStyle/>
          <a:p>
            <a:pPr defTabSz="800100">
              <a:lnSpc>
                <a:spcPct val="90000"/>
              </a:lnSpc>
              <a:spcAft>
                <a:spcPct val="35000"/>
              </a:spcAft>
            </a:pPr>
            <a:r>
              <a:rPr lang="es-MX" sz="2000" kern="1200" dirty="0" smtClean="0"/>
              <a:t>A la fecha restan 49 días para mandar archivo de prueba.</a:t>
            </a:r>
            <a:endParaRPr lang="es-MX" sz="2000" kern="1200" dirty="0"/>
          </a:p>
        </p:txBody>
      </p:sp>
      <p:sp>
        <p:nvSpPr>
          <p:cNvPr id="8" name="7 Forma libre"/>
          <p:cNvSpPr/>
          <p:nvPr/>
        </p:nvSpPr>
        <p:spPr>
          <a:xfrm>
            <a:off x="395536" y="3933056"/>
            <a:ext cx="8324681" cy="1091715"/>
          </a:xfrm>
          <a:custGeom>
            <a:avLst/>
            <a:gdLst>
              <a:gd name="connsiteX0" fmla="*/ 0 w 8324681"/>
              <a:gd name="connsiteY0" fmla="*/ 157953 h 947699"/>
              <a:gd name="connsiteX1" fmla="*/ 157953 w 8324681"/>
              <a:gd name="connsiteY1" fmla="*/ 0 h 947699"/>
              <a:gd name="connsiteX2" fmla="*/ 8166728 w 8324681"/>
              <a:gd name="connsiteY2" fmla="*/ 0 h 947699"/>
              <a:gd name="connsiteX3" fmla="*/ 8324681 w 8324681"/>
              <a:gd name="connsiteY3" fmla="*/ 157953 h 947699"/>
              <a:gd name="connsiteX4" fmla="*/ 8324681 w 8324681"/>
              <a:gd name="connsiteY4" fmla="*/ 789746 h 947699"/>
              <a:gd name="connsiteX5" fmla="*/ 8166728 w 8324681"/>
              <a:gd name="connsiteY5" fmla="*/ 947699 h 947699"/>
              <a:gd name="connsiteX6" fmla="*/ 157953 w 8324681"/>
              <a:gd name="connsiteY6" fmla="*/ 947699 h 947699"/>
              <a:gd name="connsiteX7" fmla="*/ 0 w 8324681"/>
              <a:gd name="connsiteY7" fmla="*/ 789746 h 947699"/>
              <a:gd name="connsiteX8" fmla="*/ 0 w 8324681"/>
              <a:gd name="connsiteY8" fmla="*/ 157953 h 94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24681" h="947699">
                <a:moveTo>
                  <a:pt x="0" y="157953"/>
                </a:moveTo>
                <a:cubicBezTo>
                  <a:pt x="0" y="70718"/>
                  <a:pt x="70718" y="0"/>
                  <a:pt x="157953" y="0"/>
                </a:cubicBezTo>
                <a:lnTo>
                  <a:pt x="8166728" y="0"/>
                </a:lnTo>
                <a:cubicBezTo>
                  <a:pt x="8253963" y="0"/>
                  <a:pt x="8324681" y="70718"/>
                  <a:pt x="8324681" y="157953"/>
                </a:cubicBezTo>
                <a:lnTo>
                  <a:pt x="8324681" y="789746"/>
                </a:lnTo>
                <a:cubicBezTo>
                  <a:pt x="8324681" y="876981"/>
                  <a:pt x="8253963" y="947699"/>
                  <a:pt x="8166728" y="947699"/>
                </a:cubicBezTo>
                <a:lnTo>
                  <a:pt x="157953" y="947699"/>
                </a:lnTo>
                <a:cubicBezTo>
                  <a:pt x="70718" y="947699"/>
                  <a:pt x="0" y="876981"/>
                  <a:pt x="0" y="789746"/>
                </a:cubicBezTo>
                <a:lnTo>
                  <a:pt x="0" y="157953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4843" tIns="114843" rIns="114843" bIns="114843" numCol="1" spcCol="1270" anchor="ctr" anchorCtr="0">
            <a:noAutofit/>
          </a:bodyPr>
          <a:lstStyle/>
          <a:p>
            <a:pPr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2000" dirty="0"/>
              <a:t>Primer trimestre de 2016, entrega obligatoria de información financiera en formato XBRL con la </a:t>
            </a:r>
            <a:r>
              <a:rPr lang="es-MX" sz="2000" dirty="0" smtClean="0"/>
              <a:t>taxonomía </a:t>
            </a:r>
            <a:r>
              <a:rPr lang="es-MX" sz="2000" dirty="0"/>
              <a:t>MX 2015</a:t>
            </a:r>
            <a:r>
              <a:rPr lang="es-MX" sz="2000" dirty="0" smtClean="0"/>
              <a:t>.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4138024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>
                <a:latin typeface="Arial" pitchFamily="34" charset="0"/>
                <a:cs typeface="Arial" pitchFamily="34" charset="0"/>
              </a:rPr>
              <a:t>Usuarios de la </a:t>
            </a:r>
            <a:r>
              <a:rPr lang="es-MX" b="1" dirty="0" smtClean="0">
                <a:latin typeface="Arial" pitchFamily="34" charset="0"/>
                <a:cs typeface="Arial" pitchFamily="34" charset="0"/>
              </a:rPr>
              <a:t>Información</a:t>
            </a:r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2000" dirty="0" smtClean="0">
                <a:latin typeface="Arial" pitchFamily="34" charset="0"/>
                <a:cs typeface="Arial" pitchFamily="34" charset="0"/>
              </a:rPr>
              <a:t>Para </a:t>
            </a:r>
            <a:r>
              <a:rPr lang="es-MX" sz="2000" dirty="0">
                <a:latin typeface="Arial" pitchFamily="34" charset="0"/>
                <a:cs typeface="Arial" pitchFamily="34" charset="0"/>
              </a:rPr>
              <a:t>dar continuidad a la 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información financiera 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que </a:t>
            </a:r>
            <a:r>
              <a:rPr lang="es-MX" sz="2000" dirty="0">
                <a:latin typeface="Arial" pitchFamily="34" charset="0"/>
                <a:cs typeface="Arial" pitchFamily="34" charset="0"/>
              </a:rPr>
              <a:t>reciben las Casas de Bolsa, Analistas, </a:t>
            </a:r>
            <a:r>
              <a:rPr lang="es-MX" sz="2000" dirty="0" err="1">
                <a:latin typeface="Arial" pitchFamily="34" charset="0"/>
                <a:cs typeface="Arial" pitchFamily="34" charset="0"/>
              </a:rPr>
              <a:t>Vendors</a:t>
            </a:r>
            <a:r>
              <a:rPr lang="es-MX" sz="2000" dirty="0">
                <a:latin typeface="Arial" pitchFamily="34" charset="0"/>
                <a:cs typeface="Arial" pitchFamily="34" charset="0"/>
              </a:rPr>
              <a:t>, etc., se realizaron las siguientes actividades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342900" indent="-342900">
              <a:spcBef>
                <a:spcPts val="2400"/>
              </a:spcBef>
              <a:buFont typeface="Wingdings" pitchFamily="2" charset="2"/>
              <a:buChar char="ü"/>
            </a:pPr>
            <a:r>
              <a:rPr lang="es-MX" sz="2000" dirty="0" smtClean="0">
                <a:latin typeface="Arial" pitchFamily="34" charset="0"/>
                <a:cs typeface="Arial" pitchFamily="34" charset="0"/>
              </a:rPr>
              <a:t>En la pagina de BMV, se desarrollo visor para consulta en formato de reporte.</a:t>
            </a:r>
          </a:p>
          <a:p>
            <a:pPr marL="342900" indent="-342900">
              <a:spcBef>
                <a:spcPts val="2400"/>
              </a:spcBef>
              <a:buFont typeface="Wingdings" pitchFamily="2" charset="2"/>
              <a:buChar char="ü"/>
            </a:pPr>
            <a:r>
              <a:rPr lang="es-MX" sz="2000" dirty="0" smtClean="0">
                <a:latin typeface="Arial" pitchFamily="34" charset="0"/>
                <a:cs typeface="Arial" pitchFamily="34" charset="0"/>
              </a:rPr>
              <a:t>Desarrollo </a:t>
            </a:r>
            <a:r>
              <a:rPr lang="es-MX" sz="2000" dirty="0">
                <a:latin typeface="Arial" pitchFamily="34" charset="0"/>
                <a:cs typeface="Arial" pitchFamily="34" charset="0"/>
              </a:rPr>
              <a:t>del Formato 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“XB” en protocolo FIX </a:t>
            </a:r>
            <a:r>
              <a:rPr lang="es-MX" sz="2000" dirty="0">
                <a:latin typeface="Arial" pitchFamily="34" charset="0"/>
                <a:cs typeface="Arial" pitchFamily="34" charset="0"/>
              </a:rPr>
              <a:t>para la difusión a través de los servicios de Market Data.</a:t>
            </a:r>
          </a:p>
          <a:p>
            <a:pPr marL="342900" indent="-342900">
              <a:spcBef>
                <a:spcPts val="2400"/>
              </a:spcBef>
              <a:buFont typeface="Wingdings" pitchFamily="2" charset="2"/>
              <a:buChar char="ü"/>
            </a:pPr>
            <a:r>
              <a:rPr lang="es-MX" sz="2000" dirty="0" smtClean="0">
                <a:latin typeface="Arial" pitchFamily="34" charset="0"/>
                <a:cs typeface="Arial" pitchFamily="34" charset="0"/>
              </a:rPr>
              <a:t>Pruebas </a:t>
            </a:r>
            <a:r>
              <a:rPr lang="es-MX" sz="2000" dirty="0">
                <a:latin typeface="Arial" pitchFamily="34" charset="0"/>
                <a:cs typeface="Arial" pitchFamily="34" charset="0"/>
              </a:rPr>
              <a:t>de distribución del formato 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“XB”  a partir del </a:t>
            </a:r>
            <a:r>
              <a:rPr lang="es-MX" sz="2000" dirty="0">
                <a:latin typeface="Arial" pitchFamily="34" charset="0"/>
                <a:cs typeface="Arial" pitchFamily="34" charset="0"/>
              </a:rPr>
              <a:t>mes de junio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. (Casas de bolsa y </a:t>
            </a:r>
            <a:r>
              <a:rPr lang="es-MX" sz="2000" dirty="0" err="1">
                <a:latin typeface="Arial" pitchFamily="34" charset="0"/>
                <a:cs typeface="Arial" pitchFamily="34" charset="0"/>
              </a:rPr>
              <a:t>V</a:t>
            </a:r>
            <a:r>
              <a:rPr lang="es-MX" sz="2000" dirty="0" err="1" smtClean="0">
                <a:latin typeface="Arial" pitchFamily="34" charset="0"/>
                <a:cs typeface="Arial" pitchFamily="34" charset="0"/>
              </a:rPr>
              <a:t>endors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)</a:t>
            </a:r>
            <a:endParaRPr lang="es-MX" sz="20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ts val="2400"/>
              </a:spcBef>
              <a:buFont typeface="Wingdings" pitchFamily="2" charset="2"/>
              <a:buChar char="ü"/>
            </a:pPr>
            <a:r>
              <a:rPr lang="es-MX" sz="2000" dirty="0" smtClean="0">
                <a:latin typeface="Arial" pitchFamily="34" charset="0"/>
                <a:cs typeface="Arial" pitchFamily="34" charset="0"/>
              </a:rPr>
              <a:t>Adecuación </a:t>
            </a:r>
            <a:r>
              <a:rPr lang="es-MX" sz="2000" dirty="0">
                <a:latin typeface="Arial" pitchFamily="34" charset="0"/>
                <a:cs typeface="Arial" pitchFamily="34" charset="0"/>
              </a:rPr>
              <a:t>de múltiplos del mercado, realizado por el grupo de trabajo 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del comité de análisis </a:t>
            </a:r>
            <a:r>
              <a:rPr lang="es-MX" sz="2000" dirty="0">
                <a:latin typeface="Arial" pitchFamily="34" charset="0"/>
                <a:cs typeface="Arial" pitchFamily="34" charset="0"/>
              </a:rPr>
              <a:t>en 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el mes </a:t>
            </a:r>
            <a:r>
              <a:rPr lang="es-MX" sz="2000" dirty="0">
                <a:latin typeface="Arial" pitchFamily="34" charset="0"/>
                <a:cs typeface="Arial" pitchFamily="34" charset="0"/>
              </a:rPr>
              <a:t>de junio.</a:t>
            </a:r>
          </a:p>
          <a:p>
            <a:pPr marL="342900" indent="-342900">
              <a:spcBef>
                <a:spcPts val="2400"/>
              </a:spcBef>
              <a:buFont typeface="Wingdings" pitchFamily="2" charset="2"/>
              <a:buChar char="ü"/>
            </a:pPr>
            <a:r>
              <a:rPr lang="es-MX" sz="2000" dirty="0" smtClean="0">
                <a:latin typeface="Arial" pitchFamily="34" charset="0"/>
                <a:cs typeface="Arial" pitchFamily="34" charset="0"/>
              </a:rPr>
              <a:t>Desarrollo </a:t>
            </a:r>
            <a:r>
              <a:rPr lang="es-MX" sz="2000" dirty="0">
                <a:latin typeface="Arial" pitchFamily="34" charset="0"/>
                <a:cs typeface="Arial" pitchFamily="34" charset="0"/>
              </a:rPr>
              <a:t>de servicio de 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Web </a:t>
            </a:r>
            <a:r>
              <a:rPr lang="es-MX" sz="2000" dirty="0" err="1">
                <a:latin typeface="Arial" pitchFamily="34" charset="0"/>
                <a:cs typeface="Arial" pitchFamily="34" charset="0"/>
              </a:rPr>
              <a:t>S</a:t>
            </a:r>
            <a:r>
              <a:rPr lang="es-MX" sz="2000" dirty="0" err="1" smtClean="0">
                <a:latin typeface="Arial" pitchFamily="34" charset="0"/>
                <a:cs typeface="Arial" pitchFamily="34" charset="0"/>
              </a:rPr>
              <a:t>ervice</a:t>
            </a:r>
            <a:r>
              <a:rPr lang="es-MX" sz="2000" dirty="0">
                <a:latin typeface="Arial" pitchFamily="34" charset="0"/>
                <a:cs typeface="Arial" pitchFamily="34" charset="0"/>
              </a:rPr>
              <a:t>, como alternativa 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para la entrega de archivos en 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formato 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XBRL.</a:t>
            </a:r>
            <a:endParaRPr lang="es-MX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110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2400" b="1" dirty="0" smtClean="0">
                <a:latin typeface="Arial" pitchFamily="34" charset="0"/>
                <a:cs typeface="Arial" pitchFamily="34" charset="0"/>
              </a:rPr>
              <a:t>Taxonomía Fideicomisos</a:t>
            </a:r>
            <a:endParaRPr lang="es-MX" sz="2400" b="1" dirty="0"/>
          </a:p>
        </p:txBody>
      </p:sp>
      <p:sp>
        <p:nvSpPr>
          <p:cNvPr id="3" name="2 Rectángulo"/>
          <p:cNvSpPr/>
          <p:nvPr/>
        </p:nvSpPr>
        <p:spPr>
          <a:xfrm>
            <a:off x="395536" y="1369799"/>
            <a:ext cx="8496944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rgbClr val="10376A"/>
                </a:solidFill>
                <a:latin typeface="Arial" pitchFamily="34" charset="0"/>
                <a:ea typeface="+mj-ea"/>
                <a:cs typeface="Arial" pitchFamily="34" charset="0"/>
              </a:rPr>
              <a:t>En </a:t>
            </a:r>
            <a:r>
              <a:rPr lang="es-MX" sz="2000" dirty="0" smtClean="0">
                <a:solidFill>
                  <a:srgbClr val="10376A"/>
                </a:solidFill>
                <a:latin typeface="Arial" pitchFamily="34" charset="0"/>
                <a:ea typeface="+mj-ea"/>
                <a:cs typeface="Arial" pitchFamily="34" charset="0"/>
              </a:rPr>
              <a:t>el Grupo </a:t>
            </a:r>
            <a:r>
              <a:rPr lang="es-MX" sz="2000" dirty="0">
                <a:solidFill>
                  <a:srgbClr val="10376A"/>
                </a:solidFill>
                <a:latin typeface="Arial" pitchFamily="34" charset="0"/>
                <a:ea typeface="+mj-ea"/>
                <a:cs typeface="Arial" pitchFamily="34" charset="0"/>
              </a:rPr>
              <a:t>BMV se encuentran listados 143 fideicomisos, para los cuales en el cumplimiento de sus obligaciones de divulgación el Fiduciario Emisor publica </a:t>
            </a:r>
            <a:r>
              <a:rPr lang="es-MX" sz="2000" dirty="0" smtClean="0">
                <a:solidFill>
                  <a:srgbClr val="10376A"/>
                </a:solidFill>
                <a:latin typeface="Arial" pitchFamily="34" charset="0"/>
                <a:ea typeface="+mj-ea"/>
                <a:cs typeface="Arial" pitchFamily="34" charset="0"/>
              </a:rPr>
              <a:t>la información </a:t>
            </a:r>
            <a:r>
              <a:rPr lang="es-MX" sz="2000" dirty="0">
                <a:solidFill>
                  <a:srgbClr val="10376A"/>
                </a:solidFill>
                <a:latin typeface="Arial" pitchFamily="34" charset="0"/>
                <a:ea typeface="+mj-ea"/>
                <a:cs typeface="Arial" pitchFamily="34" charset="0"/>
              </a:rPr>
              <a:t>financiera trimestral en documentos con formato </a:t>
            </a:r>
            <a:r>
              <a:rPr lang="es-MX" sz="2000" dirty="0" err="1">
                <a:solidFill>
                  <a:srgbClr val="10376A"/>
                </a:solidFill>
                <a:latin typeface="Arial" pitchFamily="34" charset="0"/>
                <a:ea typeface="+mj-ea"/>
                <a:cs typeface="Arial" pitchFamily="34" charset="0"/>
              </a:rPr>
              <a:t>pdf</a:t>
            </a:r>
            <a:r>
              <a:rPr lang="es-MX" sz="2000" dirty="0">
                <a:solidFill>
                  <a:srgbClr val="10376A"/>
                </a:solidFill>
                <a:latin typeface="Arial" pitchFamily="34" charset="0"/>
                <a:ea typeface="+mj-ea"/>
                <a:cs typeface="Arial" pitchFamily="34" charset="0"/>
              </a:rPr>
              <a:t>. </a:t>
            </a:r>
          </a:p>
          <a:p>
            <a:endParaRPr lang="es-MX" sz="2000" dirty="0">
              <a:solidFill>
                <a:srgbClr val="10376A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just"/>
            <a:r>
              <a:rPr lang="es-CL" sz="2000" dirty="0">
                <a:solidFill>
                  <a:srgbClr val="10376A"/>
                </a:solidFill>
                <a:latin typeface="Arial" pitchFamily="34" charset="0"/>
                <a:ea typeface="+mj-ea"/>
                <a:cs typeface="Arial" pitchFamily="34" charset="0"/>
              </a:rPr>
              <a:t>Con el objetivo de proveer de un formato estándar para la presentación de los reportes en los que se permita la comparación, el análisis e intercambio eficiente de información, los Fiduciarios, Administradores, CNBV y Grupo BMV trabajaron en conjunto para definir </a:t>
            </a:r>
            <a:r>
              <a:rPr lang="es-MX" sz="2000" dirty="0">
                <a:solidFill>
                  <a:srgbClr val="10376A"/>
                </a:solidFill>
                <a:latin typeface="Arial" pitchFamily="34" charset="0"/>
                <a:ea typeface="+mj-ea"/>
                <a:cs typeface="Arial" pitchFamily="34" charset="0"/>
              </a:rPr>
              <a:t>los elementos que </a:t>
            </a:r>
            <a:r>
              <a:rPr lang="es-MX" sz="2000" dirty="0" smtClean="0">
                <a:solidFill>
                  <a:srgbClr val="10376A"/>
                </a:solidFill>
                <a:latin typeface="Arial" pitchFamily="34" charset="0"/>
                <a:ea typeface="+mj-ea"/>
                <a:cs typeface="Arial" pitchFamily="34" charset="0"/>
              </a:rPr>
              <a:t>integraran </a:t>
            </a:r>
            <a:r>
              <a:rPr lang="es-MX" sz="2000" dirty="0">
                <a:solidFill>
                  <a:srgbClr val="10376A"/>
                </a:solidFill>
                <a:latin typeface="Arial" pitchFamily="34" charset="0"/>
                <a:ea typeface="+mj-ea"/>
                <a:cs typeface="Arial" pitchFamily="34" charset="0"/>
              </a:rPr>
              <a:t>cada una de las Taxonomía aplicables a:</a:t>
            </a:r>
          </a:p>
          <a:p>
            <a:pPr algn="just"/>
            <a:endParaRPr lang="es-MX" sz="2000" dirty="0">
              <a:solidFill>
                <a:srgbClr val="10376A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es-MX" sz="2000" dirty="0">
                <a:solidFill>
                  <a:srgbClr val="10376A"/>
                </a:solidFill>
                <a:latin typeface="Arial" pitchFamily="34" charset="0"/>
                <a:ea typeface="+mj-ea"/>
                <a:cs typeface="Arial" pitchFamily="34" charset="0"/>
              </a:rPr>
              <a:t>Fideicomisos de Certificados de Capital,</a:t>
            </a:r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es-MX" sz="2000" dirty="0">
                <a:solidFill>
                  <a:srgbClr val="10376A"/>
                </a:solidFill>
                <a:latin typeface="Arial" pitchFamily="34" charset="0"/>
                <a:ea typeface="+mj-ea"/>
                <a:cs typeface="Arial" pitchFamily="34" charset="0"/>
              </a:rPr>
              <a:t>Fideicomisos de Deuda y </a:t>
            </a:r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es-MX" sz="2000" dirty="0">
                <a:solidFill>
                  <a:srgbClr val="10376A"/>
                </a:solidFill>
                <a:latin typeface="Arial" pitchFamily="34" charset="0"/>
                <a:ea typeface="+mj-ea"/>
                <a:cs typeface="Arial" pitchFamily="34" charset="0"/>
              </a:rPr>
              <a:t>Fideicomisos de Títulos Referenciados.</a:t>
            </a:r>
          </a:p>
        </p:txBody>
      </p:sp>
    </p:spTree>
    <p:extLst>
      <p:ext uri="{BB962C8B-B14F-4D97-AF65-F5344CB8AC3E}">
        <p14:creationId xmlns:p14="http://schemas.microsoft.com/office/powerpoint/2010/main" val="23860714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6225" y="260648"/>
            <a:ext cx="8310231" cy="487726"/>
          </a:xfrm>
        </p:spPr>
        <p:txBody>
          <a:bodyPr>
            <a:normAutofit/>
          </a:bodyPr>
          <a:lstStyle/>
          <a:p>
            <a:r>
              <a:rPr lang="es-MX" sz="2400" b="1" dirty="0">
                <a:latin typeface="Arial" pitchFamily="34" charset="0"/>
                <a:cs typeface="Arial" pitchFamily="34" charset="0"/>
              </a:rPr>
              <a:t>Taxonomía Fideicomisos</a:t>
            </a:r>
            <a:endParaRPr lang="es-MX" sz="24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96" y="1268760"/>
            <a:ext cx="8301360" cy="468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84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sz="2400" b="1" dirty="0">
                <a:latin typeface="Arial" pitchFamily="34" charset="0"/>
                <a:cs typeface="Arial" pitchFamily="34" charset="0"/>
              </a:rPr>
              <a:t>Actividades </a:t>
            </a:r>
            <a:r>
              <a:rPr lang="es-MX" sz="2400" b="1" dirty="0" smtClean="0">
                <a:latin typeface="Arial" pitchFamily="34" charset="0"/>
                <a:cs typeface="Arial" pitchFamily="34" charset="0"/>
              </a:rPr>
              <a:t>realizadas (</a:t>
            </a:r>
            <a:r>
              <a:rPr lang="es-MX" sz="2400" b="1" dirty="0">
                <a:latin typeface="Arial" pitchFamily="34" charset="0"/>
                <a:cs typeface="Arial" pitchFamily="34" charset="0"/>
              </a:rPr>
              <a:t>Fiduciarios, </a:t>
            </a:r>
            <a:r>
              <a:rPr lang="es-MX" sz="24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s-MX" sz="2400" b="1" dirty="0" smtClean="0">
                <a:latin typeface="Arial" pitchFamily="34" charset="0"/>
                <a:cs typeface="Arial" pitchFamily="34" charset="0"/>
              </a:rPr>
            </a:br>
            <a:r>
              <a:rPr lang="es-MX" sz="2400" b="1" dirty="0" smtClean="0">
                <a:latin typeface="Arial" pitchFamily="34" charset="0"/>
                <a:cs typeface="Arial" pitchFamily="34" charset="0"/>
              </a:rPr>
              <a:t>Administradores, CNBV </a:t>
            </a:r>
            <a:r>
              <a:rPr lang="es-MX" sz="2400" b="1" dirty="0">
                <a:latin typeface="Arial" pitchFamily="34" charset="0"/>
                <a:cs typeface="Arial" pitchFamily="34" charset="0"/>
              </a:rPr>
              <a:t>y Grupo BMV) </a:t>
            </a:r>
            <a:r>
              <a:rPr lang="es-MX" sz="2400" b="1" dirty="0" smtClean="0">
                <a:latin typeface="Arial" pitchFamily="34" charset="0"/>
                <a:cs typeface="Arial" pitchFamily="34" charset="0"/>
              </a:rPr>
              <a:t>para Fideicomisos</a:t>
            </a:r>
            <a:endParaRPr lang="es-MX" sz="2400" b="1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 marL="342900" lvl="0" indent="-342900">
              <a:spcBef>
                <a:spcPts val="1800"/>
              </a:spcBef>
              <a:buFont typeface="Arial" pitchFamily="34" charset="0"/>
              <a:buChar char="•"/>
            </a:pPr>
            <a:r>
              <a:rPr lang="es-MX" sz="1900" dirty="0">
                <a:latin typeface="Arial" pitchFamily="34" charset="0"/>
                <a:ea typeface="+mj-ea"/>
                <a:cs typeface="Arial" pitchFamily="34" charset="0"/>
              </a:rPr>
              <a:t>En los meses de Enero a Marzo, se definieron las Taxonomías aplicables para los </a:t>
            </a:r>
            <a:r>
              <a:rPr lang="es-MX" sz="1900" dirty="0" smtClean="0">
                <a:latin typeface="Arial" pitchFamily="34" charset="0"/>
                <a:ea typeface="+mj-ea"/>
                <a:cs typeface="Arial" pitchFamily="34" charset="0"/>
              </a:rPr>
              <a:t>Certificados </a:t>
            </a:r>
            <a:r>
              <a:rPr lang="es-MX" sz="1900" dirty="0">
                <a:latin typeface="Arial" pitchFamily="34" charset="0"/>
                <a:ea typeface="+mj-ea"/>
                <a:cs typeface="Arial" pitchFamily="34" charset="0"/>
              </a:rPr>
              <a:t>Bursátiles </a:t>
            </a:r>
            <a:r>
              <a:rPr lang="es-MX" sz="1900" dirty="0" smtClean="0">
                <a:latin typeface="Arial" pitchFamily="34" charset="0"/>
                <a:ea typeface="+mj-ea"/>
                <a:cs typeface="Arial" pitchFamily="34" charset="0"/>
              </a:rPr>
              <a:t>Fiduciarios en sus distintas modalidades. </a:t>
            </a:r>
          </a:p>
          <a:p>
            <a:pPr marL="342900" lvl="0" indent="-342900">
              <a:spcBef>
                <a:spcPts val="1800"/>
              </a:spcBef>
              <a:buFont typeface="Arial" pitchFamily="34" charset="0"/>
              <a:buChar char="•"/>
            </a:pPr>
            <a:r>
              <a:rPr lang="es-MX" sz="1900" dirty="0" smtClean="0">
                <a:latin typeface="Arial" pitchFamily="34" charset="0"/>
                <a:ea typeface="+mj-ea"/>
                <a:cs typeface="Arial" pitchFamily="34" charset="0"/>
              </a:rPr>
              <a:t>29 </a:t>
            </a:r>
            <a:r>
              <a:rPr lang="es-MX" sz="1900" dirty="0">
                <a:latin typeface="Arial" pitchFamily="34" charset="0"/>
                <a:ea typeface="+mj-ea"/>
                <a:cs typeface="Arial" pitchFamily="34" charset="0"/>
              </a:rPr>
              <a:t>de mayo se publican en página de Grupo BMV las Taxonomías Ilustradas para cada tipo de fideicomiso</a:t>
            </a:r>
            <a:r>
              <a:rPr lang="es-MX" sz="1900" dirty="0" smtClean="0">
                <a:latin typeface="Arial" pitchFamily="34" charset="0"/>
                <a:ea typeface="+mj-ea"/>
                <a:cs typeface="Arial" pitchFamily="34" charset="0"/>
              </a:rPr>
              <a:t>.</a:t>
            </a:r>
          </a:p>
          <a:p>
            <a:pPr marL="342900" lvl="0" indent="-342900">
              <a:spcBef>
                <a:spcPts val="1800"/>
              </a:spcBef>
              <a:buFont typeface="Arial" pitchFamily="34" charset="0"/>
              <a:buChar char="•"/>
            </a:pPr>
            <a:r>
              <a:rPr lang="es-MX" sz="1900" dirty="0" smtClean="0">
                <a:latin typeface="Arial" pitchFamily="34" charset="0"/>
                <a:ea typeface="+mj-ea"/>
                <a:cs typeface="Arial" pitchFamily="34" charset="0"/>
              </a:rPr>
              <a:t>Julio </a:t>
            </a:r>
            <a:r>
              <a:rPr lang="es-MX" sz="1900" dirty="0">
                <a:latin typeface="Arial" pitchFamily="34" charset="0"/>
                <a:ea typeface="+mj-ea"/>
                <a:cs typeface="Arial" pitchFamily="34" charset="0"/>
              </a:rPr>
              <a:t>2015 se concluye el </a:t>
            </a:r>
            <a:r>
              <a:rPr lang="es-MX" sz="1900" dirty="0" smtClean="0">
                <a:latin typeface="Arial" pitchFamily="34" charset="0"/>
                <a:ea typeface="+mj-ea"/>
                <a:cs typeface="Arial" pitchFamily="34" charset="0"/>
              </a:rPr>
              <a:t>desarrollo </a:t>
            </a:r>
            <a:r>
              <a:rPr lang="es-MX" sz="1900" dirty="0">
                <a:latin typeface="Arial" pitchFamily="34" charset="0"/>
                <a:ea typeface="+mj-ea"/>
                <a:cs typeface="Arial" pitchFamily="34" charset="0"/>
              </a:rPr>
              <a:t>de los archivos .</a:t>
            </a:r>
            <a:r>
              <a:rPr lang="es-MX" sz="1900" dirty="0" smtClean="0">
                <a:latin typeface="Arial" pitchFamily="34" charset="0"/>
                <a:ea typeface="+mj-ea"/>
                <a:cs typeface="Arial" pitchFamily="34" charset="0"/>
              </a:rPr>
              <a:t>XSD (plantilla técnica)</a:t>
            </a:r>
          </a:p>
          <a:p>
            <a:pPr marL="342900" lvl="0" indent="-342900">
              <a:spcBef>
                <a:spcPts val="1800"/>
              </a:spcBef>
              <a:buFont typeface="Arial" pitchFamily="34" charset="0"/>
              <a:buChar char="•"/>
            </a:pPr>
            <a:r>
              <a:rPr lang="es-MX" sz="1900" dirty="0" smtClean="0">
                <a:latin typeface="Arial" pitchFamily="34" charset="0"/>
                <a:ea typeface="+mj-ea"/>
                <a:cs typeface="Arial" pitchFamily="34" charset="0"/>
              </a:rPr>
              <a:t>4 </a:t>
            </a:r>
            <a:r>
              <a:rPr lang="es-MX" sz="1900" dirty="0">
                <a:latin typeface="Arial" pitchFamily="34" charset="0"/>
                <a:ea typeface="+mj-ea"/>
                <a:cs typeface="Arial" pitchFamily="34" charset="0"/>
              </a:rPr>
              <a:t>de Agosto se </a:t>
            </a:r>
            <a:r>
              <a:rPr lang="es-MX" sz="1900" dirty="0" smtClean="0">
                <a:latin typeface="Arial" pitchFamily="34" charset="0"/>
                <a:ea typeface="+mj-ea"/>
                <a:cs typeface="Arial" pitchFamily="34" charset="0"/>
              </a:rPr>
              <a:t>presenta a </a:t>
            </a:r>
            <a:r>
              <a:rPr lang="es-CL" sz="1900" dirty="0">
                <a:latin typeface="Arial" pitchFamily="34" charset="0"/>
                <a:ea typeface="+mj-ea"/>
                <a:cs typeface="Arial" pitchFamily="34" charset="0"/>
              </a:rPr>
              <a:t>Fiduciarios y </a:t>
            </a:r>
            <a:r>
              <a:rPr lang="es-CL" sz="1900" dirty="0" smtClean="0">
                <a:latin typeface="Arial" pitchFamily="34" charset="0"/>
                <a:ea typeface="+mj-ea"/>
                <a:cs typeface="Arial" pitchFamily="34" charset="0"/>
              </a:rPr>
              <a:t>Administradores junto con </a:t>
            </a:r>
            <a:r>
              <a:rPr lang="es-CL" sz="1900" dirty="0" smtClean="0">
                <a:latin typeface="Arial" pitchFamily="34" charset="0"/>
                <a:ea typeface="+mj-ea"/>
                <a:cs typeface="Arial" pitchFamily="34" charset="0"/>
              </a:rPr>
              <a:t>los </a:t>
            </a:r>
            <a:r>
              <a:rPr lang="es-CL" sz="1900" dirty="0" smtClean="0">
                <a:latin typeface="Arial" pitchFamily="34" charset="0"/>
                <a:ea typeface="+mj-ea"/>
                <a:cs typeface="Arial" pitchFamily="34" charset="0"/>
              </a:rPr>
              <a:t>documentos de </a:t>
            </a:r>
            <a:r>
              <a:rPr lang="es-MX" sz="1900" dirty="0" smtClean="0">
                <a:latin typeface="Arial" pitchFamily="34" charset="0"/>
                <a:ea typeface="+mj-ea"/>
                <a:cs typeface="Arial" pitchFamily="34" charset="0"/>
              </a:rPr>
              <a:t>taxonomías </a:t>
            </a:r>
            <a:r>
              <a:rPr lang="es-MX" sz="1900" dirty="0">
                <a:latin typeface="Arial" pitchFamily="34" charset="0"/>
                <a:ea typeface="+mj-ea"/>
                <a:cs typeface="Arial" pitchFamily="34" charset="0"/>
              </a:rPr>
              <a:t>ilustradas, </a:t>
            </a:r>
            <a:r>
              <a:rPr lang="es-MX" sz="1900" dirty="0" smtClean="0">
                <a:latin typeface="Arial" pitchFamily="34" charset="0"/>
                <a:ea typeface="+mj-ea"/>
                <a:cs typeface="Arial" pitchFamily="34" charset="0"/>
              </a:rPr>
              <a:t>validaciones </a:t>
            </a:r>
            <a:r>
              <a:rPr lang="es-MX" sz="1900" dirty="0">
                <a:latin typeface="Arial" pitchFamily="34" charset="0"/>
                <a:ea typeface="+mj-ea"/>
                <a:cs typeface="Arial" pitchFamily="34" charset="0"/>
              </a:rPr>
              <a:t>básicas </a:t>
            </a:r>
            <a:r>
              <a:rPr lang="es-MX" sz="1900" dirty="0" smtClean="0">
                <a:latin typeface="Arial" pitchFamily="34" charset="0"/>
                <a:ea typeface="+mj-ea"/>
                <a:cs typeface="Arial" pitchFamily="34" charset="0"/>
              </a:rPr>
              <a:t>y avances </a:t>
            </a:r>
            <a:r>
              <a:rPr lang="es-MX" sz="1900" dirty="0">
                <a:latin typeface="Arial" pitchFamily="34" charset="0"/>
                <a:ea typeface="+mj-ea"/>
                <a:cs typeface="Arial" pitchFamily="34" charset="0"/>
              </a:rPr>
              <a:t>en la </a:t>
            </a:r>
            <a:r>
              <a:rPr lang="es-MX" sz="1900" dirty="0" smtClean="0">
                <a:latin typeface="Arial" pitchFamily="34" charset="0"/>
                <a:ea typeface="+mj-ea"/>
                <a:cs typeface="Arial" pitchFamily="34" charset="0"/>
              </a:rPr>
              <a:t>implementación.</a:t>
            </a:r>
          </a:p>
          <a:p>
            <a:pPr marL="342900" lvl="0" indent="-342900">
              <a:spcBef>
                <a:spcPts val="1800"/>
              </a:spcBef>
              <a:buFont typeface="Arial" pitchFamily="34" charset="0"/>
              <a:buChar char="•"/>
            </a:pPr>
            <a:r>
              <a:rPr lang="es-MX" sz="1900" dirty="0" smtClean="0">
                <a:latin typeface="Arial" pitchFamily="34" charset="0"/>
                <a:ea typeface="+mj-ea"/>
                <a:cs typeface="Arial" pitchFamily="34" charset="0"/>
              </a:rPr>
              <a:t>21 </a:t>
            </a:r>
            <a:r>
              <a:rPr lang="es-MX" sz="1900" dirty="0">
                <a:latin typeface="Arial" pitchFamily="34" charset="0"/>
                <a:ea typeface="+mj-ea"/>
                <a:cs typeface="Arial" pitchFamily="34" charset="0"/>
              </a:rPr>
              <a:t>de agosto se </a:t>
            </a:r>
            <a:r>
              <a:rPr lang="es-MX" sz="1900" dirty="0" smtClean="0">
                <a:latin typeface="Arial" pitchFamily="34" charset="0"/>
                <a:ea typeface="+mj-ea"/>
                <a:cs typeface="Arial" pitchFamily="34" charset="0"/>
              </a:rPr>
              <a:t>recibió </a:t>
            </a:r>
            <a:r>
              <a:rPr lang="es-MX" sz="1900" dirty="0">
                <a:latin typeface="Arial" pitchFamily="34" charset="0"/>
                <a:ea typeface="+mj-ea"/>
                <a:cs typeface="Arial" pitchFamily="34" charset="0"/>
              </a:rPr>
              <a:t>oficio de CNBV, en el cual se autoriza </a:t>
            </a:r>
            <a:r>
              <a:rPr lang="es-MX" sz="1900" dirty="0" smtClean="0">
                <a:latin typeface="Arial" pitchFamily="34" charset="0"/>
                <a:ea typeface="+mj-ea"/>
                <a:cs typeface="Arial" pitchFamily="34" charset="0"/>
              </a:rPr>
              <a:t>las taxonomías de información </a:t>
            </a:r>
            <a:r>
              <a:rPr lang="es-MX" sz="1900" dirty="0" smtClean="0">
                <a:latin typeface="Arial" pitchFamily="34" charset="0"/>
                <a:ea typeface="+mj-ea"/>
                <a:cs typeface="Arial" pitchFamily="34" charset="0"/>
              </a:rPr>
              <a:t>financiera </a:t>
            </a:r>
            <a:r>
              <a:rPr lang="es-MX" sz="1900" dirty="0" smtClean="0">
                <a:latin typeface="Arial" pitchFamily="34" charset="0"/>
                <a:ea typeface="+mj-ea"/>
                <a:cs typeface="Arial" pitchFamily="34" charset="0"/>
              </a:rPr>
              <a:t>trimestral.</a:t>
            </a:r>
          </a:p>
          <a:p>
            <a:pPr marL="342900" lvl="0" indent="-342900">
              <a:spcBef>
                <a:spcPts val="1800"/>
              </a:spcBef>
              <a:buFont typeface="Arial" pitchFamily="34" charset="0"/>
              <a:buChar char="•"/>
            </a:pPr>
            <a:r>
              <a:rPr lang="es-MX" sz="1900" dirty="0" smtClean="0">
                <a:latin typeface="Arial" pitchFamily="34" charset="0"/>
                <a:ea typeface="+mj-ea"/>
                <a:cs typeface="Arial" pitchFamily="34" charset="0"/>
              </a:rPr>
              <a:t>En </a:t>
            </a:r>
            <a:r>
              <a:rPr lang="es-MX" sz="1900" dirty="0">
                <a:latin typeface="Arial" pitchFamily="34" charset="0"/>
                <a:ea typeface="+mj-ea"/>
                <a:cs typeface="Arial" pitchFamily="34" charset="0"/>
              </a:rPr>
              <a:t>misma fecha se publican en página de Grupo BMV los archivos .XSD definitivos.</a:t>
            </a:r>
          </a:p>
        </p:txBody>
      </p:sp>
    </p:spTree>
    <p:extLst>
      <p:ext uri="{BB962C8B-B14F-4D97-AF65-F5344CB8AC3E}">
        <p14:creationId xmlns:p14="http://schemas.microsoft.com/office/powerpoint/2010/main" val="35047775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2400" b="1" dirty="0" smtClean="0">
                <a:latin typeface="Arial" pitchFamily="34" charset="0"/>
                <a:cs typeface="Arial" pitchFamily="34" charset="0"/>
              </a:rPr>
              <a:t>Fechas importantes para Fideicomisos</a:t>
            </a:r>
            <a:endParaRPr lang="es-MX" sz="2400" b="1" dirty="0"/>
          </a:p>
        </p:txBody>
      </p:sp>
      <p:sp>
        <p:nvSpPr>
          <p:cNvPr id="6" name="5 Forma libre"/>
          <p:cNvSpPr/>
          <p:nvPr/>
        </p:nvSpPr>
        <p:spPr>
          <a:xfrm>
            <a:off x="395536" y="1412776"/>
            <a:ext cx="8324681" cy="1136915"/>
          </a:xfrm>
          <a:custGeom>
            <a:avLst/>
            <a:gdLst>
              <a:gd name="connsiteX0" fmla="*/ 0 w 8324681"/>
              <a:gd name="connsiteY0" fmla="*/ 157953 h 947699"/>
              <a:gd name="connsiteX1" fmla="*/ 157953 w 8324681"/>
              <a:gd name="connsiteY1" fmla="*/ 0 h 947699"/>
              <a:gd name="connsiteX2" fmla="*/ 8166728 w 8324681"/>
              <a:gd name="connsiteY2" fmla="*/ 0 h 947699"/>
              <a:gd name="connsiteX3" fmla="*/ 8324681 w 8324681"/>
              <a:gd name="connsiteY3" fmla="*/ 157953 h 947699"/>
              <a:gd name="connsiteX4" fmla="*/ 8324681 w 8324681"/>
              <a:gd name="connsiteY4" fmla="*/ 789746 h 947699"/>
              <a:gd name="connsiteX5" fmla="*/ 8166728 w 8324681"/>
              <a:gd name="connsiteY5" fmla="*/ 947699 h 947699"/>
              <a:gd name="connsiteX6" fmla="*/ 157953 w 8324681"/>
              <a:gd name="connsiteY6" fmla="*/ 947699 h 947699"/>
              <a:gd name="connsiteX7" fmla="*/ 0 w 8324681"/>
              <a:gd name="connsiteY7" fmla="*/ 789746 h 947699"/>
              <a:gd name="connsiteX8" fmla="*/ 0 w 8324681"/>
              <a:gd name="connsiteY8" fmla="*/ 157953 h 94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24681" h="947699">
                <a:moveTo>
                  <a:pt x="0" y="157953"/>
                </a:moveTo>
                <a:cubicBezTo>
                  <a:pt x="0" y="70718"/>
                  <a:pt x="70718" y="0"/>
                  <a:pt x="157953" y="0"/>
                </a:cubicBezTo>
                <a:lnTo>
                  <a:pt x="8166728" y="0"/>
                </a:lnTo>
                <a:cubicBezTo>
                  <a:pt x="8253963" y="0"/>
                  <a:pt x="8324681" y="70718"/>
                  <a:pt x="8324681" y="157953"/>
                </a:cubicBezTo>
                <a:lnTo>
                  <a:pt x="8324681" y="789746"/>
                </a:lnTo>
                <a:cubicBezTo>
                  <a:pt x="8324681" y="876981"/>
                  <a:pt x="8253963" y="947699"/>
                  <a:pt x="8166728" y="947699"/>
                </a:cubicBezTo>
                <a:lnTo>
                  <a:pt x="157953" y="947699"/>
                </a:lnTo>
                <a:cubicBezTo>
                  <a:pt x="70718" y="947699"/>
                  <a:pt x="0" y="876981"/>
                  <a:pt x="0" y="789746"/>
                </a:cubicBezTo>
                <a:lnTo>
                  <a:pt x="0" y="157953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4843" tIns="114843" rIns="114843" bIns="114843" numCol="1" spcCol="1270" anchor="ctr" anchorCtr="0">
            <a:noAutofit/>
          </a:bodyPr>
          <a:lstStyle/>
          <a:p>
            <a:pPr lvl="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2000" dirty="0"/>
              <a:t>Reportar el avance en la implementación a más tardar el </a:t>
            </a:r>
            <a:r>
              <a:rPr lang="es-MX" sz="2000" dirty="0" smtClean="0"/>
              <a:t>30/10/2015.</a:t>
            </a:r>
            <a:endParaRPr lang="es-MX" sz="2000" u="sng" dirty="0"/>
          </a:p>
        </p:txBody>
      </p:sp>
      <p:sp>
        <p:nvSpPr>
          <p:cNvPr id="7" name="6 Forma libre"/>
          <p:cNvSpPr/>
          <p:nvPr/>
        </p:nvSpPr>
        <p:spPr>
          <a:xfrm>
            <a:off x="395536" y="2636912"/>
            <a:ext cx="8324681" cy="1152128"/>
          </a:xfrm>
          <a:custGeom>
            <a:avLst/>
            <a:gdLst>
              <a:gd name="connsiteX0" fmla="*/ 0 w 8324681"/>
              <a:gd name="connsiteY0" fmla="*/ 157953 h 947699"/>
              <a:gd name="connsiteX1" fmla="*/ 157953 w 8324681"/>
              <a:gd name="connsiteY1" fmla="*/ 0 h 947699"/>
              <a:gd name="connsiteX2" fmla="*/ 8166728 w 8324681"/>
              <a:gd name="connsiteY2" fmla="*/ 0 h 947699"/>
              <a:gd name="connsiteX3" fmla="*/ 8324681 w 8324681"/>
              <a:gd name="connsiteY3" fmla="*/ 157953 h 947699"/>
              <a:gd name="connsiteX4" fmla="*/ 8324681 w 8324681"/>
              <a:gd name="connsiteY4" fmla="*/ 789746 h 947699"/>
              <a:gd name="connsiteX5" fmla="*/ 8166728 w 8324681"/>
              <a:gd name="connsiteY5" fmla="*/ 947699 h 947699"/>
              <a:gd name="connsiteX6" fmla="*/ 157953 w 8324681"/>
              <a:gd name="connsiteY6" fmla="*/ 947699 h 947699"/>
              <a:gd name="connsiteX7" fmla="*/ 0 w 8324681"/>
              <a:gd name="connsiteY7" fmla="*/ 789746 h 947699"/>
              <a:gd name="connsiteX8" fmla="*/ 0 w 8324681"/>
              <a:gd name="connsiteY8" fmla="*/ 157953 h 94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24681" h="947699">
                <a:moveTo>
                  <a:pt x="0" y="157953"/>
                </a:moveTo>
                <a:cubicBezTo>
                  <a:pt x="0" y="70718"/>
                  <a:pt x="70718" y="0"/>
                  <a:pt x="157953" y="0"/>
                </a:cubicBezTo>
                <a:lnTo>
                  <a:pt x="8166728" y="0"/>
                </a:lnTo>
                <a:cubicBezTo>
                  <a:pt x="8253963" y="0"/>
                  <a:pt x="8324681" y="70718"/>
                  <a:pt x="8324681" y="157953"/>
                </a:cubicBezTo>
                <a:lnTo>
                  <a:pt x="8324681" y="789746"/>
                </a:lnTo>
                <a:cubicBezTo>
                  <a:pt x="8324681" y="876981"/>
                  <a:pt x="8253963" y="947699"/>
                  <a:pt x="8166728" y="947699"/>
                </a:cubicBezTo>
                <a:lnTo>
                  <a:pt x="157953" y="947699"/>
                </a:lnTo>
                <a:cubicBezTo>
                  <a:pt x="70718" y="947699"/>
                  <a:pt x="0" y="876981"/>
                  <a:pt x="0" y="789746"/>
                </a:cubicBezTo>
                <a:lnTo>
                  <a:pt x="0" y="157953"/>
                </a:lnTo>
                <a:close/>
              </a:path>
            </a:pathLst>
          </a:custGeom>
          <a:solidFill>
            <a:srgbClr val="0070C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4843" tIns="114843" rIns="114843" bIns="114843" numCol="1" spcCol="1270" anchor="ctr" anchorCtr="0">
            <a:noAutofit/>
          </a:bodyPr>
          <a:lstStyle/>
          <a:p>
            <a:pPr lvl="0" defTabSz="800100">
              <a:lnSpc>
                <a:spcPct val="90000"/>
              </a:lnSpc>
              <a:spcAft>
                <a:spcPct val="35000"/>
              </a:spcAft>
            </a:pPr>
            <a:r>
              <a:rPr lang="es-MX" sz="2000" dirty="0"/>
              <a:t>Fecha de liberación </a:t>
            </a:r>
            <a:r>
              <a:rPr lang="es-MX" sz="2000" dirty="0" err="1"/>
              <a:t>Emisnet</a:t>
            </a:r>
            <a:r>
              <a:rPr lang="es-MX" sz="2000" dirty="0"/>
              <a:t> será a finales de Octubre</a:t>
            </a:r>
            <a:r>
              <a:rPr lang="es-MX" sz="2000" dirty="0" smtClean="0"/>
              <a:t>.</a:t>
            </a:r>
            <a:endParaRPr lang="es-MX" sz="2000" kern="1200" dirty="0"/>
          </a:p>
        </p:txBody>
      </p:sp>
      <p:sp>
        <p:nvSpPr>
          <p:cNvPr id="8" name="7 Forma libre"/>
          <p:cNvSpPr/>
          <p:nvPr/>
        </p:nvSpPr>
        <p:spPr>
          <a:xfrm>
            <a:off x="395536" y="3933056"/>
            <a:ext cx="8324681" cy="1091715"/>
          </a:xfrm>
          <a:custGeom>
            <a:avLst/>
            <a:gdLst>
              <a:gd name="connsiteX0" fmla="*/ 0 w 8324681"/>
              <a:gd name="connsiteY0" fmla="*/ 157953 h 947699"/>
              <a:gd name="connsiteX1" fmla="*/ 157953 w 8324681"/>
              <a:gd name="connsiteY1" fmla="*/ 0 h 947699"/>
              <a:gd name="connsiteX2" fmla="*/ 8166728 w 8324681"/>
              <a:gd name="connsiteY2" fmla="*/ 0 h 947699"/>
              <a:gd name="connsiteX3" fmla="*/ 8324681 w 8324681"/>
              <a:gd name="connsiteY3" fmla="*/ 157953 h 947699"/>
              <a:gd name="connsiteX4" fmla="*/ 8324681 w 8324681"/>
              <a:gd name="connsiteY4" fmla="*/ 789746 h 947699"/>
              <a:gd name="connsiteX5" fmla="*/ 8166728 w 8324681"/>
              <a:gd name="connsiteY5" fmla="*/ 947699 h 947699"/>
              <a:gd name="connsiteX6" fmla="*/ 157953 w 8324681"/>
              <a:gd name="connsiteY6" fmla="*/ 947699 h 947699"/>
              <a:gd name="connsiteX7" fmla="*/ 0 w 8324681"/>
              <a:gd name="connsiteY7" fmla="*/ 789746 h 947699"/>
              <a:gd name="connsiteX8" fmla="*/ 0 w 8324681"/>
              <a:gd name="connsiteY8" fmla="*/ 157953 h 94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24681" h="947699">
                <a:moveTo>
                  <a:pt x="0" y="157953"/>
                </a:moveTo>
                <a:cubicBezTo>
                  <a:pt x="0" y="70718"/>
                  <a:pt x="70718" y="0"/>
                  <a:pt x="157953" y="0"/>
                </a:cubicBezTo>
                <a:lnTo>
                  <a:pt x="8166728" y="0"/>
                </a:lnTo>
                <a:cubicBezTo>
                  <a:pt x="8253963" y="0"/>
                  <a:pt x="8324681" y="70718"/>
                  <a:pt x="8324681" y="157953"/>
                </a:cubicBezTo>
                <a:lnTo>
                  <a:pt x="8324681" y="789746"/>
                </a:lnTo>
                <a:cubicBezTo>
                  <a:pt x="8324681" y="876981"/>
                  <a:pt x="8253963" y="947699"/>
                  <a:pt x="8166728" y="947699"/>
                </a:cubicBezTo>
                <a:lnTo>
                  <a:pt x="157953" y="947699"/>
                </a:lnTo>
                <a:cubicBezTo>
                  <a:pt x="70718" y="947699"/>
                  <a:pt x="0" y="876981"/>
                  <a:pt x="0" y="789746"/>
                </a:cubicBezTo>
                <a:lnTo>
                  <a:pt x="0" y="157953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4843" tIns="114843" rIns="114843" bIns="114843" numCol="1" spcCol="1270" anchor="ctr" anchorCtr="0">
            <a:noAutofit/>
          </a:bodyPr>
          <a:lstStyle/>
          <a:p>
            <a:pPr lvl="0"/>
            <a:r>
              <a:rPr lang="es-MX" sz="2000" dirty="0" smtClean="0"/>
              <a:t>Los Fiduciarios deberán </a:t>
            </a:r>
            <a:r>
              <a:rPr lang="es-MX" sz="2000" dirty="0"/>
              <a:t>enviar </a:t>
            </a:r>
            <a:r>
              <a:rPr lang="es-MX" sz="2000" dirty="0" smtClean="0"/>
              <a:t>archivos exitosos  a través de </a:t>
            </a:r>
            <a:r>
              <a:rPr lang="es-MX" sz="2000" dirty="0" err="1" smtClean="0"/>
              <a:t>Emisnet</a:t>
            </a:r>
            <a:r>
              <a:rPr lang="es-MX" sz="2000" dirty="0" smtClean="0"/>
              <a:t> a </a:t>
            </a:r>
            <a:r>
              <a:rPr lang="es-MX" sz="2000" dirty="0" smtClean="0"/>
              <a:t>partir </a:t>
            </a:r>
            <a:r>
              <a:rPr lang="es-MX" sz="2000" dirty="0"/>
              <a:t>de noviembre de 2015 hasta el 29 de enero de 2016.</a:t>
            </a:r>
          </a:p>
        </p:txBody>
      </p:sp>
      <p:sp>
        <p:nvSpPr>
          <p:cNvPr id="9" name="8 Forma libre"/>
          <p:cNvSpPr/>
          <p:nvPr/>
        </p:nvSpPr>
        <p:spPr>
          <a:xfrm>
            <a:off x="415752" y="5085184"/>
            <a:ext cx="8324681" cy="1152128"/>
          </a:xfrm>
          <a:custGeom>
            <a:avLst/>
            <a:gdLst>
              <a:gd name="connsiteX0" fmla="*/ 0 w 8324681"/>
              <a:gd name="connsiteY0" fmla="*/ 157953 h 947699"/>
              <a:gd name="connsiteX1" fmla="*/ 157953 w 8324681"/>
              <a:gd name="connsiteY1" fmla="*/ 0 h 947699"/>
              <a:gd name="connsiteX2" fmla="*/ 8166728 w 8324681"/>
              <a:gd name="connsiteY2" fmla="*/ 0 h 947699"/>
              <a:gd name="connsiteX3" fmla="*/ 8324681 w 8324681"/>
              <a:gd name="connsiteY3" fmla="*/ 157953 h 947699"/>
              <a:gd name="connsiteX4" fmla="*/ 8324681 w 8324681"/>
              <a:gd name="connsiteY4" fmla="*/ 789746 h 947699"/>
              <a:gd name="connsiteX5" fmla="*/ 8166728 w 8324681"/>
              <a:gd name="connsiteY5" fmla="*/ 947699 h 947699"/>
              <a:gd name="connsiteX6" fmla="*/ 157953 w 8324681"/>
              <a:gd name="connsiteY6" fmla="*/ 947699 h 947699"/>
              <a:gd name="connsiteX7" fmla="*/ 0 w 8324681"/>
              <a:gd name="connsiteY7" fmla="*/ 789746 h 947699"/>
              <a:gd name="connsiteX8" fmla="*/ 0 w 8324681"/>
              <a:gd name="connsiteY8" fmla="*/ 157953 h 94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24681" h="947699">
                <a:moveTo>
                  <a:pt x="0" y="157953"/>
                </a:moveTo>
                <a:cubicBezTo>
                  <a:pt x="0" y="70718"/>
                  <a:pt x="70718" y="0"/>
                  <a:pt x="157953" y="0"/>
                </a:cubicBezTo>
                <a:lnTo>
                  <a:pt x="8166728" y="0"/>
                </a:lnTo>
                <a:cubicBezTo>
                  <a:pt x="8253963" y="0"/>
                  <a:pt x="8324681" y="70718"/>
                  <a:pt x="8324681" y="157953"/>
                </a:cubicBezTo>
                <a:lnTo>
                  <a:pt x="8324681" y="789746"/>
                </a:lnTo>
                <a:cubicBezTo>
                  <a:pt x="8324681" y="876981"/>
                  <a:pt x="8253963" y="947699"/>
                  <a:pt x="8166728" y="947699"/>
                </a:cubicBezTo>
                <a:lnTo>
                  <a:pt x="157953" y="947699"/>
                </a:lnTo>
                <a:cubicBezTo>
                  <a:pt x="70718" y="947699"/>
                  <a:pt x="0" y="876981"/>
                  <a:pt x="0" y="789746"/>
                </a:cubicBezTo>
                <a:lnTo>
                  <a:pt x="0" y="157953"/>
                </a:lnTo>
                <a:close/>
              </a:path>
            </a:pathLst>
          </a:custGeom>
          <a:solidFill>
            <a:srgbClr val="0070C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4843" tIns="114843" rIns="114843" bIns="114843" numCol="1" spcCol="1270" anchor="ctr" anchorCtr="0">
            <a:noAutofit/>
          </a:bodyPr>
          <a:lstStyle/>
          <a:p>
            <a:pPr defTabSz="800100">
              <a:lnSpc>
                <a:spcPct val="90000"/>
              </a:lnSpc>
              <a:spcAft>
                <a:spcPct val="35000"/>
              </a:spcAft>
            </a:pPr>
            <a:r>
              <a:rPr lang="es-MX" sz="2000" dirty="0"/>
              <a:t>Primer trimestre de 2016, entrega obligatoria de información financiera en formato XBRL con la  taxonomía MX 2015</a:t>
            </a:r>
            <a:r>
              <a:rPr lang="es-MX" sz="2000" dirty="0" smtClean="0"/>
              <a:t>.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30638965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4012</TotalTime>
  <Words>538</Words>
  <Application>Microsoft Office PowerPoint</Application>
  <PresentationFormat>Presentación en pantalla (4:3)</PresentationFormat>
  <Paragraphs>50</Paragraphs>
  <Slides>9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Tema de Office</vt:lpstr>
      <vt:lpstr>Hoja de cálculo</vt:lpstr>
      <vt:lpstr>Presentación de PowerPoint</vt:lpstr>
      <vt:lpstr>Porcentaje por opción elegida al reporte del 7 de Agosto del 2015</vt:lpstr>
      <vt:lpstr>Avance en implementación XBRL</vt:lpstr>
      <vt:lpstr>Fechas importantes</vt:lpstr>
      <vt:lpstr>Usuarios de la Información</vt:lpstr>
      <vt:lpstr>Taxonomía Fideicomisos</vt:lpstr>
      <vt:lpstr>Taxonomía Fideicomisos</vt:lpstr>
      <vt:lpstr>Actividades realizadas (Fiduciarios,  Administradores, CNBV y Grupo BMV) para Fideicomisos</vt:lpstr>
      <vt:lpstr>Fechas importantes para Fideicomisos</vt:lpstr>
    </vt:vector>
  </TitlesOfParts>
  <Company>BURSATEC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de avance al 6 de Marzo del 2015</dc:title>
  <dc:creator>oortiz</dc:creator>
  <cp:lastModifiedBy>Quinonez Guzman Edgar Ivan</cp:lastModifiedBy>
  <cp:revision>268</cp:revision>
  <dcterms:created xsi:type="dcterms:W3CDTF">2015-06-03T19:23:33Z</dcterms:created>
  <dcterms:modified xsi:type="dcterms:W3CDTF">2015-09-17T19:08:17Z</dcterms:modified>
</cp:coreProperties>
</file>