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257" r:id="rId2"/>
    <p:sldId id="455" r:id="rId3"/>
    <p:sldId id="454" r:id="rId4"/>
    <p:sldId id="474" r:id="rId5"/>
    <p:sldId id="480" r:id="rId6"/>
    <p:sldId id="428" r:id="rId7"/>
    <p:sldId id="481" r:id="rId8"/>
    <p:sldId id="441" r:id="rId9"/>
    <p:sldId id="442" r:id="rId10"/>
    <p:sldId id="419" r:id="rId11"/>
    <p:sldId id="426" r:id="rId12"/>
    <p:sldId id="473" r:id="rId13"/>
    <p:sldId id="469" r:id="rId14"/>
    <p:sldId id="482" r:id="rId15"/>
    <p:sldId id="489" r:id="rId16"/>
    <p:sldId id="484" r:id="rId17"/>
    <p:sldId id="487" r:id="rId18"/>
    <p:sldId id="486" r:id="rId19"/>
  </p:sldIdLst>
  <p:sldSz cx="9144000" cy="6858000" type="screen4x3"/>
  <p:notesSz cx="68580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74B2"/>
    <a:srgbClr val="467CA8"/>
    <a:srgbClr val="417CAD"/>
    <a:srgbClr val="4C63A2"/>
    <a:srgbClr val="4A73B6"/>
    <a:srgbClr val="3B7DB9"/>
    <a:srgbClr val="4372AB"/>
    <a:srgbClr val="4F69B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8" autoAdjust="0"/>
    <p:restoredTop sz="94671" autoAdjust="0"/>
  </p:normalViewPr>
  <p:slideViewPr>
    <p:cSldViewPr>
      <p:cViewPr>
        <p:scale>
          <a:sx n="71" d="100"/>
          <a:sy n="7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bmv\bmv\administracion%20valores%20y%20emisoras\XBRL\Avance%20en%20implementaci&#243;n%20XBRL\Avance%20en%20la%20implementacion%20agosto%202015\Control%20de%20avance%20en%20adopcio&#769;n%20XBRL%20Agosto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0.10952985587808252"/>
                  <c:y val="0.1041732699634681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4%  </a:t>
                    </a:r>
                  </a:p>
                  <a:p>
                    <a:r>
                      <a:rPr lang="en-US" dirty="0" smtClean="0"/>
                      <a:t>5 Emisoras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3.5340122649207557E-2"/>
                  <c:y val="9.311159054222734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</a:t>
                    </a:r>
                    <a:r>
                      <a:rPr lang="en-US" dirty="0" smtClean="0"/>
                      <a:t>%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0" i="0" baseline="0" dirty="0" smtClean="0">
                        <a:effectLst/>
                      </a:rPr>
                      <a:t>2 Emisoras</a:t>
                    </a:r>
                    <a:endParaRPr lang="es-MX" dirty="0" smtClean="0">
                      <a:effectLst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8.2527827367840353E-2"/>
                  <c:y val="-0.23294593084428528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95</a:t>
                    </a:r>
                    <a:r>
                      <a:rPr lang="en-US" dirty="0" smtClean="0"/>
                      <a:t>%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0" i="0" baseline="0" dirty="0" smtClean="0">
                        <a:effectLst/>
                      </a:rPr>
                      <a:t>138 Emisoras</a:t>
                    </a:r>
                    <a:endParaRPr lang="en-US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'Gràficas actuales'!$B$2:$D$2</c:f>
              <c:strCache>
                <c:ptCount val="3"/>
                <c:pt idx="0">
                  <c:v> Desarrollo en Sistemas Internos</c:v>
                </c:pt>
                <c:pt idx="1">
                  <c:v> Creación por un Proveedor (Outsourcing)</c:v>
                </c:pt>
                <c:pt idx="2">
                  <c:v> Adquisición de Software </c:v>
                </c:pt>
              </c:strCache>
            </c:strRef>
          </c:cat>
          <c:val>
            <c:numRef>
              <c:f>'Gràficas actuales'!$B$3:$D$3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138</c:v>
                </c:pt>
              </c:numCache>
            </c:numRef>
          </c:val>
        </c:ser>
        <c:ser>
          <c:idx val="1"/>
          <c:order val="1"/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'Gràficas actuales'!$B$2:$D$2</c:f>
              <c:strCache>
                <c:ptCount val="3"/>
                <c:pt idx="0">
                  <c:v> Desarrollo en Sistemas Internos</c:v>
                </c:pt>
                <c:pt idx="1">
                  <c:v> Creación por un Proveedor (Outsourcing)</c:v>
                </c:pt>
                <c:pt idx="2">
                  <c:v> Adquisición de Software </c:v>
                </c:pt>
              </c:strCache>
            </c:strRef>
          </c:cat>
          <c:val>
            <c:numRef>
              <c:f>'Gràficas actuales'!$B$4:$D$4</c:f>
              <c:numCache>
                <c:formatCode>0%</c:formatCode>
                <c:ptCount val="3"/>
                <c:pt idx="0">
                  <c:v>3.4482758620689655E-2</c:v>
                </c:pt>
                <c:pt idx="1">
                  <c:v>1.3793103448275862E-2</c:v>
                </c:pt>
                <c:pt idx="2">
                  <c:v>0.9517241379310345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028360833470614"/>
          <c:y val="0.20647072710875261"/>
          <c:w val="0.31059384206352553"/>
          <c:h val="0.39772071893972571"/>
        </c:manualLayout>
      </c:layout>
      <c:overlay val="0"/>
      <c:txPr>
        <a:bodyPr/>
        <a:lstStyle/>
        <a:p>
          <a:pPr>
            <a:defRPr sz="1600"/>
          </a:pPr>
          <a:endParaRPr lang="es-MX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0.66379</cdr:x>
      <cdr:y>0.67647</cdr:y>
    </cdr:from>
    <cdr:to>
      <cdr:x>1</cdr:x>
      <cdr:y>0.7519</cdr:y>
    </cdr:to>
    <cdr:sp macro="" textlink="">
      <cdr:nvSpPr>
        <cdr:cNvPr id="2" name="4 CuadroTexto"/>
        <cdr:cNvSpPr txBox="1"/>
      </cdr:nvSpPr>
      <cdr:spPr>
        <a:xfrm xmlns:a="http://schemas.openxmlformats.org/drawingml/2006/main">
          <a:off x="5544616" y="3312368"/>
          <a:ext cx="280831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800" b="1" dirty="0" smtClean="0"/>
            <a:t>Total emisoras: 145</a:t>
          </a:r>
          <a:endParaRPr lang="es-MX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3E065D4-4F65-4041-B51C-4662EB01B6E1}" type="datetimeFigureOut">
              <a:rPr lang="es-MX" smtClean="0"/>
              <a:t>05/04/2016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4" y="8829967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2E50DCF-D2EA-4B52-818A-0D96F6AE4E2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4325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pPr>
              <a:defRPr/>
            </a:pPr>
            <a:fld id="{53E78574-FD0D-4924-9B5B-4B85EACDB81C}" type="datetimeFigureOut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4" y="8829967"/>
            <a:ext cx="297180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pPr>
              <a:defRPr/>
            </a:pPr>
            <a:fld id="{1CBF8639-1E24-4D13-BCDB-F95649ED8B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8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F8639-1E24-4D13-BCDB-F95649ED8B18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26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56563-F61A-44C6-A2F4-4E4AFF02817C}" type="slidenum">
              <a:rPr lang="es-ES" altLang="es-MX"/>
              <a:pPr/>
              <a:t>7</a:t>
            </a:fld>
            <a:endParaRPr lang="es-ES" altLang="es-MX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85800"/>
            <a:ext cx="4673600" cy="3505200"/>
          </a:xfrm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3764" y="4419018"/>
            <a:ext cx="5070475" cy="4191450"/>
          </a:xfrm>
        </p:spPr>
        <p:txBody>
          <a:bodyPr lIns="90717" tIns="45359" rIns="90717" bIns="45359"/>
          <a:lstStyle/>
          <a:p>
            <a:endParaRPr lang="es-ES_tradnl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F8639-1E24-4D13-BCDB-F95649ED8B18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316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F8639-1E24-4D13-BCDB-F95649ED8B18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003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79E5E4-D179-43C9-9A9D-9ED871FA6D1C}" type="slidenum">
              <a:rPr lang="es-ES" altLang="es-MX"/>
              <a:pPr/>
              <a:t>12</a:t>
            </a:fld>
            <a:endParaRPr lang="es-ES" altLang="es-MX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6913"/>
            <a:ext cx="4648200" cy="3487737"/>
          </a:xfrm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4178"/>
            <a:ext cx="5029200" cy="4184993"/>
          </a:xfrm>
        </p:spPr>
        <p:txBody>
          <a:bodyPr/>
          <a:lstStyle/>
          <a:p>
            <a:r>
              <a:rPr lang="es-ES" altLang="es-MX" b="1"/>
              <a:t>Instancias:</a:t>
            </a:r>
            <a:r>
              <a:rPr lang="es-ES" altLang="es-MX"/>
              <a:t> Documentos XML que cumplen con la especificación XBRL donde se dan valores a los elementos definidos en una taxonomía concreta.</a:t>
            </a:r>
          </a:p>
          <a:p>
            <a:endParaRPr lang="es-ES" altLang="es-MX"/>
          </a:p>
          <a:p>
            <a:r>
              <a:rPr lang="es-ES" altLang="es-MX" b="1"/>
              <a:t>Esquema:</a:t>
            </a:r>
            <a:r>
              <a:rPr lang="es-ES" altLang="es-MX"/>
              <a:t> Define los elementos que van a ser objeto del informe.</a:t>
            </a:r>
          </a:p>
          <a:p>
            <a:endParaRPr lang="es-ES" altLang="es-MX" b="1"/>
          </a:p>
          <a:p>
            <a:r>
              <a:rPr lang="es-ES" altLang="es-MX" b="1"/>
              <a:t>Linkbases:</a:t>
            </a:r>
            <a:r>
              <a:rPr lang="es-ES" altLang="es-MX"/>
              <a:t> Especifica las relaciones de los elementos.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6DA7B-69DA-42FD-8A55-AC8D2059F4C2}" type="slidenum">
              <a:rPr lang="es-MX" smtClean="0"/>
              <a:pPr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2509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-9525" y="6053140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2359027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111834F-6F78-4ED7-BB41-47DF75E1A27E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10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975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  <p:sp>
        <p:nvSpPr>
          <p:cNvPr id="11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DB4B8DE-1EE4-4F78-A999-BF4456D7EE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457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9257487-0D3C-44C6-A6CA-7F2AE09CF1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6" name="13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6C71F63-37C1-4CDF-AE20-B9E4E1E127D0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1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2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007AA-D49E-4A7D-ADDD-38F2F444837F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8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43A7CA-318D-4106-A3B8-9E24EE53E2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3201505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7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0DAF59C-DE19-47AE-954D-DFD600827529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6" name="9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53AA40B-3381-40FE-B6CE-4405EBC057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11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230414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1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99FB0EC-FE14-4E98-8363-7E764DC379C4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8" name="1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2AD62F2-9377-47FD-8C69-F3C4E10A3D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1720589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5643564" y="6350002"/>
            <a:ext cx="3119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71EAE-2E98-4ED9-8CBB-FAE3ED4E922D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350002"/>
            <a:ext cx="4962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9C41FFE-565A-4A2D-9AA6-59EC7329D1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14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41438-338E-483F-87CB-3CB1E6F40554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EE9DFB2-0574-4676-A8CE-78B6EC5EBE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06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371D0-C3E8-4582-9897-C20D89D36E73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B8A52-3C46-4ADD-A6B7-0C48AA3367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55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 bwMode="white">
          <a:xfrm>
            <a:off x="-9525" y="4572002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-9524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1544637" y="4654550"/>
            <a:ext cx="759936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 bwMode="white">
          <a:xfrm>
            <a:off x="1447800" y="1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9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552584-4326-4791-AC28-743B8225A158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10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52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97B46D3E-9039-4FBD-8FA8-216A59D48D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1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402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3685774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4CB3A-5E29-4FD0-A49C-72288ED07D34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8B5C7-42B3-4E3A-BE55-C1CFEFFF64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6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white">
          <a:xfrm>
            <a:off x="6096001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6142039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142039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2"/>
            <a:ext cx="2057400" cy="55165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8F5C9-E9F5-445F-AD97-B0AAE84EFAEB}" type="datetime1">
              <a:rPr lang="es-ES"/>
              <a:pPr>
                <a:defRPr/>
              </a:pPr>
              <a:t>05/04/2016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2" y="6248402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3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9D90D-647A-419B-959A-03F165CB8C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980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DA777-B156-46AC-BA51-5C8A8C7A4A4F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73209-691A-4682-A66E-9328ECFB6B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2191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NTILLA_Interiores_BLANC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9"/>
            <a:ext cx="91567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Título"/>
          <p:cNvSpPr>
            <a:spLocks noGrp="1"/>
          </p:cNvSpPr>
          <p:nvPr>
            <p:ph type="title"/>
          </p:nvPr>
        </p:nvSpPr>
        <p:spPr>
          <a:xfrm>
            <a:off x="377148" y="274377"/>
            <a:ext cx="8310231" cy="487726"/>
          </a:xfrm>
          <a:prstGeom prst="rect">
            <a:avLst/>
          </a:prstGeom>
        </p:spPr>
        <p:txBody>
          <a:bodyPr/>
          <a:lstStyle>
            <a:lvl1pPr algn="l">
              <a:defRPr sz="2700">
                <a:solidFill>
                  <a:srgbClr val="10376A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10"/>
          </p:nvPr>
        </p:nvSpPr>
        <p:spPr>
          <a:xfrm>
            <a:off x="397785" y="1206697"/>
            <a:ext cx="8324681" cy="5015761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rgbClr val="2BAD47"/>
              </a:buClr>
              <a:buFont typeface="Arial" pitchFamily="34" charset="0"/>
              <a:buNone/>
              <a:defRPr sz="2200">
                <a:solidFill>
                  <a:srgbClr val="10376A"/>
                </a:solidFill>
              </a:defRPr>
            </a:lvl1pPr>
            <a:lvl2pPr marL="742560" indent="-285052">
              <a:buClr>
                <a:srgbClr val="2BAD47"/>
              </a:buClr>
              <a:buFont typeface="Arial" pitchFamily="34" charset="0"/>
              <a:buChar char="•"/>
              <a:defRPr sz="1800">
                <a:solidFill>
                  <a:srgbClr val="10376A"/>
                </a:solidFill>
              </a:defRPr>
            </a:lvl2pPr>
            <a:lvl3pPr marL="1143057" indent="-229467">
              <a:buClr>
                <a:srgbClr val="2BAD47"/>
              </a:buClr>
              <a:buFont typeface="Arial" pitchFamily="34" charset="0"/>
              <a:buChar char="−"/>
              <a:defRPr sz="1400">
                <a:solidFill>
                  <a:srgbClr val="10376A"/>
                </a:solidFill>
              </a:defRPr>
            </a:lvl3pPr>
            <a:lvl4pPr>
              <a:defRPr>
                <a:solidFill>
                  <a:srgbClr val="10376A"/>
                </a:solidFill>
              </a:defRPr>
            </a:lvl4pPr>
            <a:lvl5pPr>
              <a:defRPr>
                <a:solidFill>
                  <a:srgbClr val="10376A"/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250683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LANTILLA_PORTAD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9"/>
            <a:ext cx="91567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68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2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612775" y="1600202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643564" y="6248402"/>
            <a:ext cx="3119437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FD97807-0D82-4315-9BC5-AC80EE3FAD7C}" type="datetime1">
              <a:rPr lang="es-ES"/>
              <a:pPr>
                <a:defRPr/>
              </a:pPr>
              <a:t>05/04/2016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402"/>
            <a:ext cx="4962525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s-ES"/>
              <a:t>BP-ENNOVA CONSULTING GROUP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590549" y="1279525"/>
            <a:ext cx="8553451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1590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07857D-E040-41D1-8E57-2C0973555F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22" r:id="rId8"/>
    <p:sldLayoutId id="2147484132" r:id="rId9"/>
    <p:sldLayoutId id="2147484123" r:id="rId10"/>
    <p:sldLayoutId id="2147484133" r:id="rId11"/>
    <p:sldLayoutId id="2147484124" r:id="rId12"/>
    <p:sldLayoutId id="2147484134" r:id="rId13"/>
    <p:sldLayoutId id="2147484135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7 CuadroTexto"/>
          <p:cNvSpPr txBox="1">
            <a:spLocks noChangeArrowheads="1"/>
          </p:cNvSpPr>
          <p:nvPr/>
        </p:nvSpPr>
        <p:spPr bwMode="auto">
          <a:xfrm>
            <a:off x="467544" y="2492896"/>
            <a:ext cx="83581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sz="3200" dirty="0" smtClean="0">
                <a:solidFill>
                  <a:srgbClr val="002060"/>
                </a:solidFill>
              </a:rPr>
              <a:t>LA NUEVA FORMA DE REPORTAR EN LOS MERCADOS DE VALORES</a:t>
            </a:r>
          </a:p>
          <a:p>
            <a:pPr algn="ctr" eaLnBrk="1" hangingPunct="1"/>
            <a:endParaRPr lang="es-ES" sz="3200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es-ES" sz="3200" dirty="0" smtClean="0">
                <a:solidFill>
                  <a:srgbClr val="002060"/>
                </a:solidFill>
              </a:rPr>
              <a:t>EXTENSIBLE </a:t>
            </a:r>
            <a:r>
              <a:rPr lang="es-ES" sz="3200" dirty="0">
                <a:solidFill>
                  <a:srgbClr val="002060"/>
                </a:solidFill>
              </a:rPr>
              <a:t>BUSINESS </a:t>
            </a:r>
          </a:p>
          <a:p>
            <a:pPr algn="ctr" eaLnBrk="1" hangingPunct="1"/>
            <a:r>
              <a:rPr lang="es-ES" sz="3200" dirty="0">
                <a:solidFill>
                  <a:srgbClr val="002060"/>
                </a:solidFill>
              </a:rPr>
              <a:t>REPORTING LANGUAGE (XBRL)</a:t>
            </a:r>
          </a:p>
        </p:txBody>
      </p:sp>
      <p:sp>
        <p:nvSpPr>
          <p:cNvPr id="9" name="2 Subtítulo"/>
          <p:cNvSpPr txBox="1">
            <a:spLocks/>
          </p:cNvSpPr>
          <p:nvPr/>
        </p:nvSpPr>
        <p:spPr>
          <a:xfrm>
            <a:off x="0" y="6072188"/>
            <a:ext cx="2214563" cy="685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defRPr/>
            </a:pPr>
            <a:r>
              <a:rPr lang="es-ES" sz="2600" dirty="0">
                <a:solidFill>
                  <a:srgbClr val="FFFFFF"/>
                </a:solidFill>
                <a:latin typeface="+mn-lt"/>
              </a:rPr>
              <a:t>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Agenda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397785" y="1206697"/>
            <a:ext cx="6694495" cy="4382543"/>
          </a:xfrm>
        </p:spPr>
        <p:txBody>
          <a:bodyPr/>
          <a:lstStyle/>
          <a:p>
            <a:r>
              <a:rPr lang="es-MX" sz="2000" dirty="0" smtClean="0"/>
              <a:t>1.- La Bolsa Mexicana de Valores</a:t>
            </a:r>
          </a:p>
          <a:p>
            <a:r>
              <a:rPr lang="es-MX" sz="2000" dirty="0" smtClean="0"/>
              <a:t>2.- Pasos previos a la implementación de XBRL</a:t>
            </a:r>
          </a:p>
          <a:p>
            <a:r>
              <a:rPr lang="es-MX" sz="2000" dirty="0" smtClean="0"/>
              <a:t>3.- XBRL</a:t>
            </a:r>
          </a:p>
          <a:p>
            <a:pPr marL="1199760" lvl="1" indent="-457200"/>
            <a:r>
              <a:rPr lang="es-MX" sz="2000" dirty="0" smtClean="0"/>
              <a:t>Que es?</a:t>
            </a:r>
          </a:p>
          <a:p>
            <a:pPr marL="1199760" lvl="1" indent="-457200"/>
            <a:r>
              <a:rPr lang="es-MX" sz="2000" dirty="0" smtClean="0"/>
              <a:t>Propósito</a:t>
            </a:r>
          </a:p>
          <a:p>
            <a:pPr marL="1199760" lvl="1" indent="-457200"/>
            <a:r>
              <a:rPr lang="es-MX" sz="2000" dirty="0" smtClean="0"/>
              <a:t>Objetivo</a:t>
            </a:r>
          </a:p>
          <a:p>
            <a:r>
              <a:rPr lang="es-MX" sz="2000" dirty="0"/>
              <a:t>4</a:t>
            </a:r>
            <a:r>
              <a:rPr lang="es-MX" sz="2000" dirty="0" smtClean="0"/>
              <a:t>.- Produciendo reportes XBRL</a:t>
            </a:r>
          </a:p>
          <a:p>
            <a:r>
              <a:rPr lang="es-MX" sz="2000" dirty="0"/>
              <a:t>5</a:t>
            </a:r>
            <a:r>
              <a:rPr lang="es-MX" sz="2000" dirty="0" smtClean="0"/>
              <a:t>.- XBRL en el mundo</a:t>
            </a:r>
          </a:p>
          <a:p>
            <a:r>
              <a:rPr lang="es-MX" sz="2000" dirty="0" smtClean="0"/>
              <a:t>6.- Tareas realizadas por Emisores</a:t>
            </a:r>
          </a:p>
          <a:p>
            <a:r>
              <a:rPr lang="es-MX" sz="2000" dirty="0"/>
              <a:t>7</a:t>
            </a:r>
            <a:r>
              <a:rPr lang="es-MX" sz="2000" dirty="0" smtClean="0"/>
              <a:t>.- Taxonomías 2016</a:t>
            </a:r>
            <a:endParaRPr lang="es-MX" sz="2000" dirty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</p:txBody>
      </p:sp>
    </p:spTree>
    <p:extLst>
      <p:ext uri="{BB962C8B-B14F-4D97-AF65-F5344CB8AC3E}">
        <p14:creationId xmlns:p14="http://schemas.microsoft.com/office/powerpoint/2010/main" val="75024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/>
          <p:nvPr/>
        </p:nvPicPr>
        <p:blipFill rotWithShape="1">
          <a:blip r:embed="rId2"/>
          <a:srcRect l="14816" r="15285"/>
          <a:stretch/>
        </p:blipFill>
        <p:spPr bwMode="auto">
          <a:xfrm>
            <a:off x="0" y="72008"/>
            <a:ext cx="9144000" cy="6669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6 Grupo"/>
          <p:cNvGrpSpPr/>
          <p:nvPr/>
        </p:nvGrpSpPr>
        <p:grpSpPr>
          <a:xfrm>
            <a:off x="2339752" y="1988066"/>
            <a:ext cx="4608512" cy="3673181"/>
            <a:chOff x="2699792" y="3177614"/>
            <a:chExt cx="4608512" cy="2532808"/>
          </a:xfrm>
        </p:grpSpPr>
        <p:sp>
          <p:nvSpPr>
            <p:cNvPr id="4" name="3 Elipse"/>
            <p:cNvSpPr/>
            <p:nvPr/>
          </p:nvSpPr>
          <p:spPr>
            <a:xfrm>
              <a:off x="5364088" y="3177614"/>
              <a:ext cx="1944216" cy="50277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5 Elipse"/>
            <p:cNvSpPr/>
            <p:nvPr/>
          </p:nvSpPr>
          <p:spPr>
            <a:xfrm>
              <a:off x="2699792" y="5462160"/>
              <a:ext cx="1440160" cy="2482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7088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/>
          <p:nvPr/>
        </p:nvPicPr>
        <p:blipFill rotWithShape="1">
          <a:blip r:embed="rId3"/>
          <a:srcRect l="12485" t="9818" r="25721" b="12236"/>
          <a:stretch/>
        </p:blipFill>
        <p:spPr bwMode="auto">
          <a:xfrm>
            <a:off x="0" y="0"/>
            <a:ext cx="9144000" cy="6741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3 Elipse"/>
          <p:cNvSpPr/>
          <p:nvPr/>
        </p:nvSpPr>
        <p:spPr>
          <a:xfrm>
            <a:off x="2411760" y="3645024"/>
            <a:ext cx="6696744" cy="1728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10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Pasos previos a la implementación de XBRL</a:t>
            </a:r>
            <a:endParaRPr lang="es-MX" b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MX" sz="1800" b="1" u="sng" dirty="0">
                <a:latin typeface="Calibri" pitchFamily="34" charset="0"/>
              </a:rPr>
              <a:t>Proceso de </a:t>
            </a:r>
            <a:r>
              <a:rPr lang="es-MX" sz="1800" b="1" u="sng" dirty="0" smtClean="0">
                <a:latin typeface="Calibri" pitchFamily="34" charset="0"/>
              </a:rPr>
              <a:t>adopción de Normas Internacionales de Información Financiera (IFRS por sus siglas en ingles)</a:t>
            </a:r>
          </a:p>
          <a:p>
            <a:endParaRPr lang="es-MX" sz="1800" b="1" dirty="0">
              <a:latin typeface="Calibri" pitchFamily="34" charset="0"/>
            </a:endParaRPr>
          </a:p>
          <a:p>
            <a:r>
              <a:rPr lang="es-MX" sz="1800" dirty="0" smtClean="0">
                <a:latin typeface="Calibri" pitchFamily="34" charset="0"/>
              </a:rPr>
              <a:t>El </a:t>
            </a:r>
            <a:r>
              <a:rPr lang="es-MX" sz="1800" dirty="0">
                <a:latin typeface="Calibri" pitchFamily="34" charset="0"/>
              </a:rPr>
              <a:t>11 de noviembre de 2008, la Comisión Nacional Bancaria y de Valores (CNBV) publicó en su boletín de prensa, el inicio oficial en México del proceso de adopción de </a:t>
            </a:r>
            <a:r>
              <a:rPr lang="es-MX" sz="1800" dirty="0" smtClean="0">
                <a:latin typeface="Calibri" pitchFamily="34" charset="0"/>
              </a:rPr>
              <a:t>IFRS </a:t>
            </a:r>
            <a:r>
              <a:rPr lang="es-MX" sz="1800" dirty="0">
                <a:latin typeface="Calibri" pitchFamily="34" charset="0"/>
              </a:rPr>
              <a:t>para las empresas listadas en la Bolsa Mexicana de Valores (BMV), excepto sector </a:t>
            </a:r>
            <a:r>
              <a:rPr lang="es-MX" sz="1800" dirty="0" smtClean="0">
                <a:latin typeface="Calibri" pitchFamily="34" charset="0"/>
              </a:rPr>
              <a:t>financiero.</a:t>
            </a:r>
          </a:p>
          <a:p>
            <a:endParaRPr lang="es-MX" sz="1800" dirty="0" smtClean="0">
              <a:latin typeface="Calibri" pitchFamily="34" charset="0"/>
            </a:endParaRPr>
          </a:p>
          <a:p>
            <a:r>
              <a:rPr lang="es-MX" sz="1800" dirty="0" smtClean="0">
                <a:latin typeface="Calibri" pitchFamily="34" charset="0"/>
              </a:rPr>
              <a:t>En </a:t>
            </a:r>
            <a:r>
              <a:rPr lang="es-MX" sz="1800" dirty="0">
                <a:latin typeface="Calibri" pitchFamily="34" charset="0"/>
              </a:rPr>
              <a:t>febrero de 2010, se creó el comité de Transición a IFRS el cual presidía la CNBV y participaron las principales firmas de auditoría, el Consejo Mexicano de Normas de Información Financiera (CINIF), el </a:t>
            </a:r>
            <a:r>
              <a:rPr lang="es-MX" sz="1800" dirty="0" smtClean="0">
                <a:latin typeface="Calibri" pitchFamily="34" charset="0"/>
              </a:rPr>
              <a:t>Comité </a:t>
            </a:r>
            <a:r>
              <a:rPr lang="es-MX" sz="1800" dirty="0">
                <a:latin typeface="Calibri" pitchFamily="34" charset="0"/>
              </a:rPr>
              <a:t>de </a:t>
            </a:r>
            <a:r>
              <a:rPr lang="es-MX" sz="1800" dirty="0" smtClean="0">
                <a:latin typeface="Calibri" pitchFamily="34" charset="0"/>
              </a:rPr>
              <a:t>Análisis </a:t>
            </a:r>
            <a:r>
              <a:rPr lang="es-MX" sz="1800" dirty="0">
                <a:latin typeface="Calibri" pitchFamily="34" charset="0"/>
              </a:rPr>
              <a:t>de la Asociación Mexicana de Intermediarios Bursátiles (AMIB), el </a:t>
            </a:r>
            <a:r>
              <a:rPr lang="es-MX" sz="1800" dirty="0" smtClean="0">
                <a:latin typeface="Calibri" pitchFamily="34" charset="0"/>
              </a:rPr>
              <a:t>Comité </a:t>
            </a:r>
            <a:r>
              <a:rPr lang="es-MX" sz="1800" dirty="0">
                <a:latin typeface="Calibri" pitchFamily="34" charset="0"/>
              </a:rPr>
              <a:t>de </a:t>
            </a:r>
            <a:r>
              <a:rPr lang="es-MX" sz="1800" dirty="0" smtClean="0">
                <a:latin typeface="Calibri" pitchFamily="34" charset="0"/>
              </a:rPr>
              <a:t>Emisoras </a:t>
            </a:r>
            <a:r>
              <a:rPr lang="es-MX" sz="1800" dirty="0">
                <a:latin typeface="Calibri" pitchFamily="34" charset="0"/>
              </a:rPr>
              <a:t>y la BMV, en dicho comité además de resolver temas referentes a la adopción de IFRS</a:t>
            </a:r>
            <a:r>
              <a:rPr lang="es-MX" sz="1800" b="1" dirty="0">
                <a:latin typeface="Calibri" pitchFamily="34" charset="0"/>
              </a:rPr>
              <a:t>, </a:t>
            </a:r>
            <a:r>
              <a:rPr lang="es-MX" sz="1800" dirty="0">
                <a:latin typeface="Calibri" pitchFamily="34" charset="0"/>
              </a:rPr>
              <a:t>también</a:t>
            </a:r>
            <a:r>
              <a:rPr lang="es-MX" sz="1800" b="1" dirty="0">
                <a:latin typeface="Calibri" pitchFamily="34" charset="0"/>
              </a:rPr>
              <a:t> se acordó que la BMV llevara a cabo el análisis y planeación para Implementación del </a:t>
            </a:r>
            <a:r>
              <a:rPr lang="es-MX" sz="1800" b="1" dirty="0" err="1">
                <a:latin typeface="Calibri" pitchFamily="34" charset="0"/>
              </a:rPr>
              <a:t>eXtensible</a:t>
            </a:r>
            <a:r>
              <a:rPr lang="es-MX" sz="1800" b="1" dirty="0">
                <a:latin typeface="Calibri" pitchFamily="34" charset="0"/>
              </a:rPr>
              <a:t> Business </a:t>
            </a:r>
            <a:r>
              <a:rPr lang="es-MX" sz="1800" b="1" dirty="0" err="1">
                <a:latin typeface="Calibri" pitchFamily="34" charset="0"/>
              </a:rPr>
              <a:t>Reporting</a:t>
            </a:r>
            <a:r>
              <a:rPr lang="es-MX" sz="1800" b="1" dirty="0">
                <a:latin typeface="Calibri" pitchFamily="34" charset="0"/>
              </a:rPr>
              <a:t> </a:t>
            </a:r>
            <a:r>
              <a:rPr lang="es-MX" sz="1800" b="1" dirty="0" err="1">
                <a:latin typeface="Calibri" pitchFamily="34" charset="0"/>
              </a:rPr>
              <a:t>Language</a:t>
            </a:r>
            <a:r>
              <a:rPr lang="es-MX" sz="1800" b="1" dirty="0">
                <a:latin typeface="Calibri" pitchFamily="34" charset="0"/>
              </a:rPr>
              <a:t> (XBRL, por sus siglas en inglés).</a:t>
            </a:r>
          </a:p>
          <a:p>
            <a:endParaRPr lang="es-MX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b="1" dirty="0"/>
              <a:t>¿</a:t>
            </a:r>
            <a:r>
              <a:rPr lang="es-MX" b="1" dirty="0" smtClean="0"/>
              <a:t>Qué es el </a:t>
            </a:r>
            <a:r>
              <a:rPr lang="es-MX" b="1" dirty="0"/>
              <a:t>XBRL?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1371600"/>
            <a:ext cx="5399088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>
                <a:solidFill>
                  <a:srgbClr val="10376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r>
              <a:rPr lang="en-US" altLang="es-MX" dirty="0" err="1" smtClean="0">
                <a:latin typeface="Calibri" pitchFamily="34" charset="0"/>
              </a:rPr>
              <a:t>En</a:t>
            </a:r>
            <a:r>
              <a:rPr lang="en-US" altLang="es-MX" dirty="0" smtClean="0">
                <a:latin typeface="Calibri" pitchFamily="34" charset="0"/>
              </a:rPr>
              <a:t> 1998 …</a:t>
            </a:r>
            <a:endParaRPr lang="en-US" altLang="es-MX" dirty="0"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403475" y="2557463"/>
            <a:ext cx="6511925" cy="2852737"/>
          </a:xfrm>
          <a:prstGeom prst="rect">
            <a:avLst/>
          </a:prstGeom>
          <a:noFill/>
          <a:ln/>
        </p:spPr>
        <p:txBody>
          <a:bodyPr/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buFontTx/>
              <a:buNone/>
            </a:pPr>
            <a:r>
              <a:rPr lang="en-US" altLang="es-MX" sz="2800" dirty="0" smtClean="0">
                <a:solidFill>
                  <a:srgbClr val="002060"/>
                </a:solidFill>
                <a:latin typeface="Calibri" pitchFamily="34" charset="0"/>
              </a:rPr>
              <a:t>XBRL 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(</a:t>
            </a:r>
            <a:r>
              <a:rPr lang="es-ES" altLang="es-MX" sz="2800" i="1" dirty="0" smtClean="0">
                <a:solidFill>
                  <a:srgbClr val="002060"/>
                </a:solidFill>
                <a:latin typeface="Calibri" pitchFamily="34" charset="0"/>
              </a:rPr>
              <a:t>extensible Business </a:t>
            </a:r>
            <a:r>
              <a:rPr lang="es-ES" altLang="es-MX" sz="2800" i="1" dirty="0" err="1" smtClean="0">
                <a:solidFill>
                  <a:srgbClr val="002060"/>
                </a:solidFill>
                <a:latin typeface="Calibri" pitchFamily="34" charset="0"/>
              </a:rPr>
              <a:t>Reporting</a:t>
            </a:r>
            <a:r>
              <a:rPr lang="es-ES" altLang="es-MX" sz="2800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s-ES" altLang="es-MX" sz="2800" i="1" dirty="0" err="1" smtClean="0">
                <a:solidFill>
                  <a:srgbClr val="002060"/>
                </a:solidFill>
                <a:latin typeface="Calibri" pitchFamily="34" charset="0"/>
              </a:rPr>
              <a:t>Language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  <a:r>
              <a:rPr lang="es-ES" altLang="es-MX" dirty="0" smtClean="0">
                <a:solidFill>
                  <a:srgbClr val="002060"/>
                </a:solidFill>
              </a:rPr>
              <a:t> 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nace de la propuesta lanzada por </a:t>
            </a:r>
            <a:r>
              <a:rPr lang="es-ES" altLang="es-MX" sz="2800" b="1" dirty="0" smtClean="0">
                <a:solidFill>
                  <a:srgbClr val="002060"/>
                </a:solidFill>
                <a:latin typeface="Calibri" pitchFamily="34" charset="0"/>
              </a:rPr>
              <a:t>Charles Hoffman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, experto contable y auditor, para simplificar la automatización 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del 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intercambio de información financiera mediante el uso del lenguaje </a:t>
            </a:r>
            <a:r>
              <a:rPr lang="es-ES" altLang="es-MX" sz="2800" b="1" dirty="0" smtClean="0">
                <a:solidFill>
                  <a:srgbClr val="002060"/>
                </a:solidFill>
                <a:latin typeface="Calibri" pitchFamily="34" charset="0"/>
              </a:rPr>
              <a:t>XML</a:t>
            </a:r>
            <a:r>
              <a:rPr lang="es-ES" altLang="es-MX" sz="28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endParaRPr lang="en-US" altLang="es-MX" sz="28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6" name="Picture 4" descr="fsf0cwz2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2189163" cy="28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85800" y="1143000"/>
            <a:ext cx="762000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2 CuadroTexto"/>
          <p:cNvSpPr txBox="1"/>
          <p:nvPr/>
        </p:nvSpPr>
        <p:spPr>
          <a:xfrm>
            <a:off x="1043608" y="5949280"/>
            <a:ext cx="537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En México se estaba desarrollando el EMISNET</a:t>
            </a:r>
            <a:endParaRPr lang="es-MX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75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Oval 2"/>
          <p:cNvSpPr>
            <a:spLocks noChangeArrowheads="1"/>
          </p:cNvSpPr>
          <p:nvPr/>
        </p:nvSpPr>
        <p:spPr bwMode="auto">
          <a:xfrm>
            <a:off x="-1676400" y="-1981200"/>
            <a:ext cx="8305800" cy="8305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2776">
                        <a:gamma/>
                        <a:shade val="46275"/>
                        <a:invGamma/>
                      </a:srgbClr>
                    </a:gs>
                    <a:gs pos="100000">
                      <a:srgbClr val="002776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altLang="es-MX" b="1" dirty="0" smtClean="0"/>
              <a:t>¿</a:t>
            </a:r>
            <a:r>
              <a:rPr lang="es-MX" altLang="es-MX" b="1" dirty="0" smtClean="0"/>
              <a:t>Qué</a:t>
            </a:r>
            <a:r>
              <a:rPr lang="en-US" altLang="es-MX" b="1" dirty="0" smtClean="0"/>
              <a:t> </a:t>
            </a:r>
            <a:r>
              <a:rPr lang="es-MX" altLang="es-MX" b="1" dirty="0" smtClean="0"/>
              <a:t>es</a:t>
            </a:r>
            <a:r>
              <a:rPr lang="en-US" altLang="es-MX" b="1" dirty="0" smtClean="0"/>
              <a:t> </a:t>
            </a:r>
            <a:r>
              <a:rPr lang="en-US" altLang="es-MX" b="1" dirty="0"/>
              <a:t>XBRL?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quarter" idx="10"/>
          </p:nvPr>
        </p:nvSpPr>
        <p:spPr>
          <a:xfrm>
            <a:off x="397785" y="1196752"/>
            <a:ext cx="8324681" cy="5015761"/>
          </a:xfrm>
          <a:noFill/>
          <a:ln/>
        </p:spPr>
        <p:txBody>
          <a:bodyPr lIns="92075" tIns="46038" rIns="92075" bIns="46038"/>
          <a:lstStyle/>
          <a:p>
            <a:pPr algn="just">
              <a:buClr>
                <a:srgbClr val="0099FF"/>
              </a:buClr>
              <a:buSzPct val="75000"/>
              <a:buFont typeface="Wingdings" pitchFamily="2" charset="2"/>
              <a:buChar char="n"/>
            </a:pPr>
            <a:r>
              <a:rPr lang="es-MX" altLang="es-MX" sz="2000" dirty="0" smtClean="0">
                <a:latin typeface="Calibri" pitchFamily="34" charset="0"/>
              </a:rPr>
              <a:t>Es un lenguaje de marcas basado en XML</a:t>
            </a: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Char char="n"/>
            </a:pPr>
            <a:endParaRPr lang="en-US" altLang="es-MX" sz="2000" dirty="0">
              <a:latin typeface="Calibri" pitchFamily="34" charset="0"/>
            </a:endParaRP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Char char="n"/>
            </a:pPr>
            <a:r>
              <a:rPr lang="es-MX" altLang="es-MX" sz="2000" dirty="0" smtClean="0">
                <a:latin typeface="Calibri" pitchFamily="34" charset="0"/>
              </a:rPr>
              <a:t>Creado</a:t>
            </a:r>
            <a:r>
              <a:rPr lang="en-US" altLang="es-MX" sz="2000" dirty="0" smtClean="0">
                <a:latin typeface="Calibri" pitchFamily="34" charset="0"/>
              </a:rPr>
              <a:t> </a:t>
            </a:r>
            <a:r>
              <a:rPr lang="es-MX" altLang="es-MX" sz="2000" dirty="0" smtClean="0">
                <a:latin typeface="Calibri" pitchFamily="34" charset="0"/>
              </a:rPr>
              <a:t>por</a:t>
            </a:r>
            <a:r>
              <a:rPr lang="en-US" altLang="es-MX" sz="2000" dirty="0" smtClean="0">
                <a:latin typeface="Calibri" pitchFamily="34" charset="0"/>
              </a:rPr>
              <a:t> </a:t>
            </a:r>
            <a:r>
              <a:rPr lang="en-US" altLang="es-MX" sz="2000" dirty="0">
                <a:latin typeface="Calibri" pitchFamily="34" charset="0"/>
              </a:rPr>
              <a:t>XBRL </a:t>
            </a:r>
            <a:r>
              <a:rPr lang="es-MX" altLang="es-MX" sz="2000" dirty="0" smtClean="0">
                <a:latin typeface="Calibri" pitchFamily="34" charset="0"/>
              </a:rPr>
              <a:t>Internacional</a:t>
            </a: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None/>
            </a:pPr>
            <a:endParaRPr lang="en-US" altLang="es-MX" sz="2000" dirty="0">
              <a:latin typeface="Calibri" pitchFamily="34" charset="0"/>
            </a:endParaRPr>
          </a:p>
          <a:p>
            <a:pPr algn="just">
              <a:buClr>
                <a:srgbClr val="0099FF"/>
              </a:buClr>
              <a:buSzPct val="75000"/>
              <a:buFont typeface="Wingdings" pitchFamily="2" charset="2"/>
              <a:buChar char="n"/>
            </a:pPr>
            <a:r>
              <a:rPr lang="en-US" altLang="es-MX" sz="2000" dirty="0">
                <a:latin typeface="Calibri" pitchFamily="34" charset="0"/>
              </a:rPr>
              <a:t>Para el </a:t>
            </a:r>
            <a:r>
              <a:rPr lang="es-MX" altLang="es-MX" sz="2000" dirty="0" smtClean="0">
                <a:latin typeface="Calibri" pitchFamily="34" charset="0"/>
              </a:rPr>
              <a:t>intercambio</a:t>
            </a:r>
            <a:r>
              <a:rPr lang="en-US" altLang="es-MX" sz="2000" dirty="0" smtClean="0">
                <a:latin typeface="Calibri" pitchFamily="34" charset="0"/>
              </a:rPr>
              <a:t> </a:t>
            </a:r>
            <a:r>
              <a:rPr lang="es-MX" altLang="es-MX" sz="2000" dirty="0" smtClean="0">
                <a:latin typeface="Calibri" pitchFamily="34" charset="0"/>
              </a:rPr>
              <a:t>automático</a:t>
            </a:r>
            <a:r>
              <a:rPr lang="en-US" altLang="es-MX" sz="2000" dirty="0" smtClean="0">
                <a:latin typeface="Calibri" pitchFamily="34" charset="0"/>
              </a:rPr>
              <a:t> </a:t>
            </a:r>
            <a:r>
              <a:rPr lang="en-US" altLang="es-MX" sz="2000" dirty="0">
                <a:latin typeface="Calibri" pitchFamily="34" charset="0"/>
              </a:rPr>
              <a:t>de </a:t>
            </a:r>
            <a:r>
              <a:rPr lang="es-MX" altLang="es-MX" sz="2000" dirty="0" smtClean="0">
                <a:latin typeface="Calibri" pitchFamily="34" charset="0"/>
              </a:rPr>
              <a:t>información entre aplicaciones </a:t>
            </a:r>
            <a:r>
              <a:rPr lang="en-US" altLang="es-MX" sz="2000" dirty="0" smtClean="0">
                <a:latin typeface="Calibri" pitchFamily="34" charset="0"/>
              </a:rPr>
              <a:t>de </a:t>
            </a:r>
            <a:r>
              <a:rPr lang="en-US" altLang="es-MX" sz="2000" dirty="0">
                <a:latin typeface="Calibri" pitchFamily="34" charset="0"/>
              </a:rPr>
              <a:t>software en </a:t>
            </a:r>
            <a:r>
              <a:rPr lang="es-MX" altLang="es-MX" sz="2000" dirty="0" smtClean="0">
                <a:latin typeface="Calibri" pitchFamily="34" charset="0"/>
              </a:rPr>
              <a:t>cualquier parte del mundo</a:t>
            </a: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Char char="n"/>
            </a:pPr>
            <a:endParaRPr lang="en-US" altLang="es-MX" sz="2000" dirty="0">
              <a:latin typeface="Calibri" pitchFamily="34" charset="0"/>
            </a:endParaRPr>
          </a:p>
          <a:p>
            <a:pPr algn="just">
              <a:buClr>
                <a:srgbClr val="0099FF"/>
              </a:buClr>
              <a:buSzPct val="75000"/>
              <a:buFont typeface="Wingdings" pitchFamily="2" charset="2"/>
              <a:buChar char="n"/>
            </a:pPr>
            <a:r>
              <a:rPr lang="es-MX" altLang="es-MX" sz="2000" dirty="0" smtClean="0">
                <a:latin typeface="Calibri" pitchFamily="34" charset="0"/>
              </a:rPr>
              <a:t>Se trata de un esfuerzo global para construir “el lenguaje digital de los negocios</a:t>
            </a:r>
            <a:r>
              <a:rPr lang="en-US" altLang="es-MX" sz="2000" dirty="0" smtClean="0">
                <a:latin typeface="Calibri" pitchFamily="34" charset="0"/>
              </a:rPr>
              <a:t>” </a:t>
            </a:r>
            <a:endParaRPr lang="en-US" altLang="es-MX" sz="2000" dirty="0">
              <a:latin typeface="Calibri" pitchFamily="34" charset="0"/>
            </a:endParaRP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Char char="n"/>
            </a:pPr>
            <a:endParaRPr lang="en-US" altLang="es-MX" sz="2000" dirty="0">
              <a:latin typeface="Calibri" pitchFamily="34" charset="0"/>
            </a:endParaRPr>
          </a:p>
          <a:p>
            <a:pPr algn="just">
              <a:buClr>
                <a:srgbClr val="0099FF"/>
              </a:buClr>
              <a:buSzPct val="75000"/>
              <a:buFont typeface="Wingdings" pitchFamily="2" charset="2"/>
              <a:buChar char="n"/>
            </a:pPr>
            <a:r>
              <a:rPr lang="es-MX" altLang="es-MX" sz="2000" dirty="0" smtClean="0">
                <a:latin typeface="Calibri" pitchFamily="34" charset="0"/>
              </a:rPr>
              <a:t>A realizar por todos los participantes en la cadena de suministro de información.</a:t>
            </a:r>
            <a:endParaRPr lang="es-MX" altLang="es-MX" sz="2000" dirty="0" smtClean="0">
              <a:latin typeface="Tahoma" pitchFamily="34" charset="0"/>
            </a:endParaRPr>
          </a:p>
          <a:p>
            <a:pPr>
              <a:buClr>
                <a:srgbClr val="0099FF"/>
              </a:buClr>
              <a:buSzPct val="75000"/>
              <a:buFont typeface="Wingdings" pitchFamily="2" charset="2"/>
              <a:buChar char="n"/>
            </a:pPr>
            <a:endParaRPr lang="en-US" altLang="es-MX" sz="20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3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4294967295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9830BDBB-9A82-48C4-B9EB-BD1E66D3FC11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  <p:sp>
        <p:nvSpPr>
          <p:cNvPr id="16388" name="12 CuadroTexto"/>
          <p:cNvSpPr txBox="1">
            <a:spLocks noChangeArrowheads="1"/>
          </p:cNvSpPr>
          <p:nvPr/>
        </p:nvSpPr>
        <p:spPr bwMode="auto">
          <a:xfrm>
            <a:off x="606425" y="260350"/>
            <a:ext cx="79295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es-MX" sz="2700" b="1" dirty="0" smtClean="0">
                <a:solidFill>
                  <a:srgbClr val="002060"/>
                </a:solidFill>
                <a:latin typeface="+mj-lt"/>
              </a:rPr>
              <a:t>¿Cual es el Propósito del XBRL?</a:t>
            </a:r>
            <a:endParaRPr lang="es-ES" altLang="es-MX" sz="27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6389" name="6 Imagen" descr="xbr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12303"/>
            <a:ext cx="317373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Forma libre"/>
          <p:cNvSpPr/>
          <p:nvPr/>
        </p:nvSpPr>
        <p:spPr>
          <a:xfrm>
            <a:off x="5436096" y="2306733"/>
            <a:ext cx="3248508" cy="895050"/>
          </a:xfrm>
          <a:custGeom>
            <a:avLst/>
            <a:gdLst>
              <a:gd name="connsiteX0" fmla="*/ 0 w 3248508"/>
              <a:gd name="connsiteY0" fmla="*/ 149178 h 895050"/>
              <a:gd name="connsiteX1" fmla="*/ 149178 w 3248508"/>
              <a:gd name="connsiteY1" fmla="*/ 0 h 895050"/>
              <a:gd name="connsiteX2" fmla="*/ 3099330 w 3248508"/>
              <a:gd name="connsiteY2" fmla="*/ 0 h 895050"/>
              <a:gd name="connsiteX3" fmla="*/ 3248508 w 3248508"/>
              <a:gd name="connsiteY3" fmla="*/ 149178 h 895050"/>
              <a:gd name="connsiteX4" fmla="*/ 3248508 w 3248508"/>
              <a:gd name="connsiteY4" fmla="*/ 745872 h 895050"/>
              <a:gd name="connsiteX5" fmla="*/ 3099330 w 3248508"/>
              <a:gd name="connsiteY5" fmla="*/ 895050 h 895050"/>
              <a:gd name="connsiteX6" fmla="*/ 149178 w 3248508"/>
              <a:gd name="connsiteY6" fmla="*/ 895050 h 895050"/>
              <a:gd name="connsiteX7" fmla="*/ 0 w 3248508"/>
              <a:gd name="connsiteY7" fmla="*/ 745872 h 895050"/>
              <a:gd name="connsiteX8" fmla="*/ 0 w 3248508"/>
              <a:gd name="connsiteY8" fmla="*/ 149178 h 89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8508" h="895050">
                <a:moveTo>
                  <a:pt x="0" y="149178"/>
                </a:moveTo>
                <a:cubicBezTo>
                  <a:pt x="0" y="66789"/>
                  <a:pt x="66789" y="0"/>
                  <a:pt x="149178" y="0"/>
                </a:cubicBezTo>
                <a:lnTo>
                  <a:pt x="3099330" y="0"/>
                </a:lnTo>
                <a:cubicBezTo>
                  <a:pt x="3181719" y="0"/>
                  <a:pt x="3248508" y="66789"/>
                  <a:pt x="3248508" y="149178"/>
                </a:cubicBezTo>
                <a:lnTo>
                  <a:pt x="3248508" y="745872"/>
                </a:lnTo>
                <a:cubicBezTo>
                  <a:pt x="3248508" y="828261"/>
                  <a:pt x="3181719" y="895050"/>
                  <a:pt x="3099330" y="895050"/>
                </a:cubicBezTo>
                <a:lnTo>
                  <a:pt x="149178" y="895050"/>
                </a:lnTo>
                <a:cubicBezTo>
                  <a:pt x="66789" y="895050"/>
                  <a:pt x="0" y="828261"/>
                  <a:pt x="0" y="745872"/>
                </a:cubicBezTo>
                <a:lnTo>
                  <a:pt x="0" y="149178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463" tIns="108463" rIns="108463" bIns="108463" numCol="1" spcCol="1270" anchor="ctr" anchorCtr="0">
            <a:noAutofit/>
          </a:bodyPr>
          <a:lstStyle/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700" kern="1200" dirty="0" smtClean="0"/>
              <a:t>Usuarios que preparan la información.</a:t>
            </a:r>
            <a:endParaRPr lang="es-MX" sz="1700" kern="1200" dirty="0"/>
          </a:p>
        </p:txBody>
      </p:sp>
      <p:sp>
        <p:nvSpPr>
          <p:cNvPr id="7" name="6 Forma libre"/>
          <p:cNvSpPr/>
          <p:nvPr/>
        </p:nvSpPr>
        <p:spPr>
          <a:xfrm>
            <a:off x="5436096" y="3250743"/>
            <a:ext cx="3248508" cy="895050"/>
          </a:xfrm>
          <a:custGeom>
            <a:avLst/>
            <a:gdLst>
              <a:gd name="connsiteX0" fmla="*/ 0 w 3248508"/>
              <a:gd name="connsiteY0" fmla="*/ 149178 h 895050"/>
              <a:gd name="connsiteX1" fmla="*/ 149178 w 3248508"/>
              <a:gd name="connsiteY1" fmla="*/ 0 h 895050"/>
              <a:gd name="connsiteX2" fmla="*/ 3099330 w 3248508"/>
              <a:gd name="connsiteY2" fmla="*/ 0 h 895050"/>
              <a:gd name="connsiteX3" fmla="*/ 3248508 w 3248508"/>
              <a:gd name="connsiteY3" fmla="*/ 149178 h 895050"/>
              <a:gd name="connsiteX4" fmla="*/ 3248508 w 3248508"/>
              <a:gd name="connsiteY4" fmla="*/ 745872 h 895050"/>
              <a:gd name="connsiteX5" fmla="*/ 3099330 w 3248508"/>
              <a:gd name="connsiteY5" fmla="*/ 895050 h 895050"/>
              <a:gd name="connsiteX6" fmla="*/ 149178 w 3248508"/>
              <a:gd name="connsiteY6" fmla="*/ 895050 h 895050"/>
              <a:gd name="connsiteX7" fmla="*/ 0 w 3248508"/>
              <a:gd name="connsiteY7" fmla="*/ 745872 h 895050"/>
              <a:gd name="connsiteX8" fmla="*/ 0 w 3248508"/>
              <a:gd name="connsiteY8" fmla="*/ 149178 h 89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8508" h="895050">
                <a:moveTo>
                  <a:pt x="0" y="149178"/>
                </a:moveTo>
                <a:cubicBezTo>
                  <a:pt x="0" y="66789"/>
                  <a:pt x="66789" y="0"/>
                  <a:pt x="149178" y="0"/>
                </a:cubicBezTo>
                <a:lnTo>
                  <a:pt x="3099330" y="0"/>
                </a:lnTo>
                <a:cubicBezTo>
                  <a:pt x="3181719" y="0"/>
                  <a:pt x="3248508" y="66789"/>
                  <a:pt x="3248508" y="149178"/>
                </a:cubicBezTo>
                <a:lnTo>
                  <a:pt x="3248508" y="745872"/>
                </a:lnTo>
                <a:cubicBezTo>
                  <a:pt x="3248508" y="828261"/>
                  <a:pt x="3181719" y="895050"/>
                  <a:pt x="3099330" y="895050"/>
                </a:cubicBezTo>
                <a:lnTo>
                  <a:pt x="149178" y="895050"/>
                </a:lnTo>
                <a:cubicBezTo>
                  <a:pt x="66789" y="895050"/>
                  <a:pt x="0" y="828261"/>
                  <a:pt x="0" y="745872"/>
                </a:cubicBezTo>
                <a:lnTo>
                  <a:pt x="0" y="149178"/>
                </a:lnTo>
                <a:close/>
              </a:path>
            </a:pathLst>
          </a:custGeom>
          <a:solidFill>
            <a:srgbClr val="3C74B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463" tIns="108463" rIns="108463" bIns="108463" numCol="1" spcCol="1270" anchor="ctr" anchorCtr="0">
            <a:noAutofit/>
          </a:bodyPr>
          <a:lstStyle/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700" kern="1200" dirty="0" smtClean="0"/>
              <a:t>Usuarios intermediarios en los procesos de preparación y distribución de la información.</a:t>
            </a:r>
            <a:endParaRPr lang="es-MX" sz="1700" kern="1200" dirty="0"/>
          </a:p>
        </p:txBody>
      </p:sp>
      <p:sp>
        <p:nvSpPr>
          <p:cNvPr id="11" name="10 Forma libre"/>
          <p:cNvSpPr/>
          <p:nvPr/>
        </p:nvSpPr>
        <p:spPr>
          <a:xfrm>
            <a:off x="5436096" y="4194753"/>
            <a:ext cx="3248508" cy="895050"/>
          </a:xfrm>
          <a:custGeom>
            <a:avLst/>
            <a:gdLst>
              <a:gd name="connsiteX0" fmla="*/ 0 w 3248508"/>
              <a:gd name="connsiteY0" fmla="*/ 149178 h 895050"/>
              <a:gd name="connsiteX1" fmla="*/ 149178 w 3248508"/>
              <a:gd name="connsiteY1" fmla="*/ 0 h 895050"/>
              <a:gd name="connsiteX2" fmla="*/ 3099330 w 3248508"/>
              <a:gd name="connsiteY2" fmla="*/ 0 h 895050"/>
              <a:gd name="connsiteX3" fmla="*/ 3248508 w 3248508"/>
              <a:gd name="connsiteY3" fmla="*/ 149178 h 895050"/>
              <a:gd name="connsiteX4" fmla="*/ 3248508 w 3248508"/>
              <a:gd name="connsiteY4" fmla="*/ 745872 h 895050"/>
              <a:gd name="connsiteX5" fmla="*/ 3099330 w 3248508"/>
              <a:gd name="connsiteY5" fmla="*/ 895050 h 895050"/>
              <a:gd name="connsiteX6" fmla="*/ 149178 w 3248508"/>
              <a:gd name="connsiteY6" fmla="*/ 895050 h 895050"/>
              <a:gd name="connsiteX7" fmla="*/ 0 w 3248508"/>
              <a:gd name="connsiteY7" fmla="*/ 745872 h 895050"/>
              <a:gd name="connsiteX8" fmla="*/ 0 w 3248508"/>
              <a:gd name="connsiteY8" fmla="*/ 149178 h 89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8508" h="895050">
                <a:moveTo>
                  <a:pt x="0" y="149178"/>
                </a:moveTo>
                <a:cubicBezTo>
                  <a:pt x="0" y="66789"/>
                  <a:pt x="66789" y="0"/>
                  <a:pt x="149178" y="0"/>
                </a:cubicBezTo>
                <a:lnTo>
                  <a:pt x="3099330" y="0"/>
                </a:lnTo>
                <a:cubicBezTo>
                  <a:pt x="3181719" y="0"/>
                  <a:pt x="3248508" y="66789"/>
                  <a:pt x="3248508" y="149178"/>
                </a:cubicBezTo>
                <a:lnTo>
                  <a:pt x="3248508" y="745872"/>
                </a:lnTo>
                <a:cubicBezTo>
                  <a:pt x="3248508" y="828261"/>
                  <a:pt x="3181719" y="895050"/>
                  <a:pt x="3099330" y="895050"/>
                </a:cubicBezTo>
                <a:lnTo>
                  <a:pt x="149178" y="895050"/>
                </a:lnTo>
                <a:cubicBezTo>
                  <a:pt x="66789" y="895050"/>
                  <a:pt x="0" y="828261"/>
                  <a:pt x="0" y="745872"/>
                </a:cubicBezTo>
                <a:lnTo>
                  <a:pt x="0" y="149178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463" tIns="108463" rIns="108463" bIns="108463" numCol="1" spcCol="1270" anchor="ctr" anchorCtr="0">
            <a:noAutofit/>
          </a:bodyPr>
          <a:lstStyle/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700" kern="1200" dirty="0" smtClean="0"/>
              <a:t>Usuarios de la información.</a:t>
            </a:r>
            <a:endParaRPr lang="es-MX" sz="1700" kern="1200" dirty="0"/>
          </a:p>
        </p:txBody>
      </p:sp>
      <p:sp>
        <p:nvSpPr>
          <p:cNvPr id="12" name="11 Forma libre"/>
          <p:cNvSpPr/>
          <p:nvPr/>
        </p:nvSpPr>
        <p:spPr>
          <a:xfrm>
            <a:off x="5436096" y="5138763"/>
            <a:ext cx="3248508" cy="895050"/>
          </a:xfrm>
          <a:custGeom>
            <a:avLst/>
            <a:gdLst>
              <a:gd name="connsiteX0" fmla="*/ 0 w 3248508"/>
              <a:gd name="connsiteY0" fmla="*/ 149178 h 895050"/>
              <a:gd name="connsiteX1" fmla="*/ 149178 w 3248508"/>
              <a:gd name="connsiteY1" fmla="*/ 0 h 895050"/>
              <a:gd name="connsiteX2" fmla="*/ 3099330 w 3248508"/>
              <a:gd name="connsiteY2" fmla="*/ 0 h 895050"/>
              <a:gd name="connsiteX3" fmla="*/ 3248508 w 3248508"/>
              <a:gd name="connsiteY3" fmla="*/ 149178 h 895050"/>
              <a:gd name="connsiteX4" fmla="*/ 3248508 w 3248508"/>
              <a:gd name="connsiteY4" fmla="*/ 745872 h 895050"/>
              <a:gd name="connsiteX5" fmla="*/ 3099330 w 3248508"/>
              <a:gd name="connsiteY5" fmla="*/ 895050 h 895050"/>
              <a:gd name="connsiteX6" fmla="*/ 149178 w 3248508"/>
              <a:gd name="connsiteY6" fmla="*/ 895050 h 895050"/>
              <a:gd name="connsiteX7" fmla="*/ 0 w 3248508"/>
              <a:gd name="connsiteY7" fmla="*/ 745872 h 895050"/>
              <a:gd name="connsiteX8" fmla="*/ 0 w 3248508"/>
              <a:gd name="connsiteY8" fmla="*/ 149178 h 89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8508" h="895050">
                <a:moveTo>
                  <a:pt x="0" y="149178"/>
                </a:moveTo>
                <a:cubicBezTo>
                  <a:pt x="0" y="66789"/>
                  <a:pt x="66789" y="0"/>
                  <a:pt x="149178" y="0"/>
                </a:cubicBezTo>
                <a:lnTo>
                  <a:pt x="3099330" y="0"/>
                </a:lnTo>
                <a:cubicBezTo>
                  <a:pt x="3181719" y="0"/>
                  <a:pt x="3248508" y="66789"/>
                  <a:pt x="3248508" y="149178"/>
                </a:cubicBezTo>
                <a:lnTo>
                  <a:pt x="3248508" y="745872"/>
                </a:lnTo>
                <a:cubicBezTo>
                  <a:pt x="3248508" y="828261"/>
                  <a:pt x="3181719" y="895050"/>
                  <a:pt x="3099330" y="895050"/>
                </a:cubicBezTo>
                <a:lnTo>
                  <a:pt x="149178" y="895050"/>
                </a:lnTo>
                <a:cubicBezTo>
                  <a:pt x="66789" y="895050"/>
                  <a:pt x="0" y="828261"/>
                  <a:pt x="0" y="745872"/>
                </a:cubicBezTo>
                <a:lnTo>
                  <a:pt x="0" y="149178"/>
                </a:lnTo>
                <a:close/>
              </a:path>
            </a:pathLst>
          </a:custGeom>
          <a:solidFill>
            <a:srgbClr val="3C74B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463" tIns="108463" rIns="108463" bIns="108463" numCol="1" spcCol="1270" anchor="ctr" anchorCtr="0">
            <a:noAutofit/>
          </a:bodyPr>
          <a:lstStyle/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700" kern="1200" dirty="0" smtClean="0"/>
              <a:t>Las compañías desarrolladoras de software</a:t>
            </a:r>
            <a:r>
              <a:rPr lang="es-ES" sz="1700" kern="1200" dirty="0" smtClean="0"/>
              <a:t>.</a:t>
            </a:r>
            <a:endParaRPr lang="es-MX" sz="1700" kern="1200" dirty="0"/>
          </a:p>
        </p:txBody>
      </p:sp>
      <p:sp>
        <p:nvSpPr>
          <p:cNvPr id="6" name="5 Abrir llave"/>
          <p:cNvSpPr/>
          <p:nvPr/>
        </p:nvSpPr>
        <p:spPr>
          <a:xfrm>
            <a:off x="4355976" y="2060848"/>
            <a:ext cx="872547" cy="4176464"/>
          </a:xfrm>
          <a:prstGeom prst="leftBrace">
            <a:avLst>
              <a:gd name="adj1" fmla="val 19671"/>
              <a:gd name="adj2" fmla="val 49479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8" name="7 Grupo"/>
          <p:cNvGrpSpPr/>
          <p:nvPr/>
        </p:nvGrpSpPr>
        <p:grpSpPr>
          <a:xfrm>
            <a:off x="786224" y="3573016"/>
            <a:ext cx="3248508" cy="1134313"/>
            <a:chOff x="0" y="353041"/>
            <a:chExt cx="3248508" cy="684450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353041"/>
              <a:ext cx="3248508" cy="6844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33412" y="386453"/>
              <a:ext cx="3181684" cy="6176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l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700" b="1" kern="1200" dirty="0" smtClean="0">
                  <a:solidFill>
                    <a:schemeClr val="bg1"/>
                  </a:solidFill>
                </a:rPr>
                <a:t>La Especificación XBRL se ha diseñado con el propósito de proveer beneficios a cuatro tipos de usuarios</a:t>
              </a:r>
              <a:r>
                <a:rPr lang="es-ES" sz="1700" kern="1200" dirty="0" smtClean="0">
                  <a:solidFill>
                    <a:schemeClr val="bg1"/>
                  </a:solidFill>
                </a:rPr>
                <a:t>: </a:t>
              </a:r>
              <a:endParaRPr lang="es-MX" sz="17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70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1" grpId="0" animBg="1"/>
      <p:bldP spid="1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4294967295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7A62BC31-2714-4EE6-AB39-A9560EB8E7A5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  <p:sp>
        <p:nvSpPr>
          <p:cNvPr id="17413" name="12 CuadroTexto"/>
          <p:cNvSpPr txBox="1">
            <a:spLocks noChangeArrowheads="1"/>
          </p:cNvSpPr>
          <p:nvPr/>
        </p:nvSpPr>
        <p:spPr bwMode="auto">
          <a:xfrm>
            <a:off x="571500" y="404664"/>
            <a:ext cx="79295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es-MX" sz="2700" b="1" dirty="0" smtClean="0">
                <a:solidFill>
                  <a:srgbClr val="002060"/>
                </a:solidFill>
                <a:latin typeface="+mj-lt"/>
              </a:rPr>
              <a:t>Objetivos del </a:t>
            </a:r>
            <a:r>
              <a:rPr lang="es-ES" altLang="es-MX" sz="2700" b="1" dirty="0">
                <a:solidFill>
                  <a:srgbClr val="002060"/>
                </a:solidFill>
                <a:latin typeface="+mj-lt"/>
              </a:rPr>
              <a:t>XBRL</a:t>
            </a:r>
          </a:p>
        </p:txBody>
      </p:sp>
      <p:sp>
        <p:nvSpPr>
          <p:cNvPr id="2" name="1 Rectángulo"/>
          <p:cNvSpPr/>
          <p:nvPr/>
        </p:nvSpPr>
        <p:spPr>
          <a:xfrm>
            <a:off x="827584" y="1772816"/>
            <a:ext cx="720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  <a:latin typeface="Calibri" pitchFamily="34" charset="0"/>
              </a:rPr>
              <a:t>El objetivo de XBRL es: </a:t>
            </a:r>
            <a:endParaRPr lang="es-E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es-MX" dirty="0">
              <a:solidFill>
                <a:srgbClr val="002060"/>
              </a:solidFill>
              <a:latin typeface="Calibri" pitchFamily="34" charset="0"/>
            </a:endParaRPr>
          </a:p>
          <a:p>
            <a:pPr lvl="0" algn="just"/>
            <a:r>
              <a:rPr lang="es-CL" dirty="0">
                <a:solidFill>
                  <a:srgbClr val="002060"/>
                </a:solidFill>
                <a:latin typeface="Calibri" pitchFamily="34" charset="0"/>
              </a:rPr>
              <a:t>Resolver los problemas comunes en la preparación de la información, como errores de captura, incompatibilidad de formatos, costos y tiempo de verificación y validación de la exactitud de los datos</a:t>
            </a:r>
            <a:r>
              <a:rPr lang="es-CL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  <a:p>
            <a:pPr lvl="0"/>
            <a:endParaRPr lang="es-MX" dirty="0">
              <a:solidFill>
                <a:srgbClr val="002060"/>
              </a:solidFill>
              <a:latin typeface="Calibri" pitchFamily="34" charset="0"/>
            </a:endParaRPr>
          </a:p>
          <a:p>
            <a:pPr lvl="0" algn="just"/>
            <a:r>
              <a:rPr lang="es-CL" dirty="0">
                <a:solidFill>
                  <a:srgbClr val="002060"/>
                </a:solidFill>
                <a:latin typeface="Calibri" pitchFamily="34" charset="0"/>
              </a:rPr>
              <a:t>Mejorar el producto resultado de la preparación de la información </a:t>
            </a:r>
            <a:r>
              <a:rPr lang="es-CL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  <a:p>
            <a:pPr lvl="0" algn="just"/>
            <a:endParaRPr lang="es-MX" dirty="0">
              <a:solidFill>
                <a:srgbClr val="002060"/>
              </a:solidFill>
              <a:latin typeface="Calibri" pitchFamily="34" charset="0"/>
            </a:endParaRPr>
          </a:p>
          <a:p>
            <a:pPr lvl="0" algn="just"/>
            <a:r>
              <a:rPr lang="es-CL" dirty="0">
                <a:solidFill>
                  <a:srgbClr val="002060"/>
                </a:solidFill>
                <a:latin typeface="Calibri" pitchFamily="34" charset="0"/>
              </a:rPr>
              <a:t>Proveer a los usuarios de un formato estándar en el cual se preparen reportes </a:t>
            </a:r>
            <a:r>
              <a:rPr lang="es-CL" dirty="0" smtClean="0">
                <a:solidFill>
                  <a:srgbClr val="002060"/>
                </a:solidFill>
                <a:latin typeface="Calibri" pitchFamily="34" charset="0"/>
              </a:rPr>
              <a:t>que </a:t>
            </a:r>
            <a:r>
              <a:rPr lang="es-CL" dirty="0">
                <a:solidFill>
                  <a:srgbClr val="002060"/>
                </a:solidFill>
                <a:latin typeface="Calibri" pitchFamily="34" charset="0"/>
              </a:rPr>
              <a:t>permita la interpretación e intercambio eficiente de información en diferentes aplicaciones informáticas.</a:t>
            </a:r>
            <a:endParaRPr lang="es-MX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3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Produciendo reportes XBRL</a:t>
            </a:r>
            <a:endParaRPr lang="es-MX" b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323528" y="1124744"/>
            <a:ext cx="8324681" cy="5015761"/>
          </a:xfrm>
        </p:spPr>
        <p:txBody>
          <a:bodyPr/>
          <a:lstStyle/>
          <a:p>
            <a:r>
              <a:rPr lang="es-MX" sz="1600" dirty="0" smtClean="0">
                <a:latin typeface="Calibri" pitchFamily="34" charset="0"/>
              </a:rPr>
              <a:t>Para producir reportes XBRL se necesitan dos documentos:</a:t>
            </a:r>
          </a:p>
          <a:p>
            <a:endParaRPr lang="es-MX" sz="1600" dirty="0" smtClean="0">
              <a:latin typeface="Calibri" pitchFamily="34" charset="0"/>
            </a:endParaRPr>
          </a:p>
          <a:p>
            <a:r>
              <a:rPr lang="es-MX" sz="1600" b="1" dirty="0" smtClean="0">
                <a:latin typeface="Calibri" pitchFamily="34" charset="0"/>
              </a:rPr>
              <a:t>La taxonomía: </a:t>
            </a:r>
            <a:r>
              <a:rPr lang="es-MX" sz="1600" dirty="0" smtClean="0">
                <a:latin typeface="Calibri" pitchFamily="34" charset="0"/>
              </a:rPr>
              <a:t>Una descripción y clasificación de los  </a:t>
            </a:r>
            <a:r>
              <a:rPr lang="es-MX" sz="1600" b="1" dirty="0" smtClean="0">
                <a:latin typeface="Calibri" pitchFamily="34" charset="0"/>
              </a:rPr>
              <a:t>conceptos o elementos</a:t>
            </a:r>
            <a:r>
              <a:rPr lang="es-MX" sz="1600" dirty="0" smtClean="0">
                <a:latin typeface="Calibri" pitchFamily="34" charset="0"/>
              </a:rPr>
              <a:t> de los reportes financieros o reporte de negocios. Una taxonomía no incluye valores de ningún concepto</a:t>
            </a:r>
          </a:p>
          <a:p>
            <a:pPr>
              <a:spcBef>
                <a:spcPts val="0"/>
              </a:spcBef>
            </a:pPr>
            <a:endParaRPr lang="es-MX" sz="1600" dirty="0" smtClean="0">
              <a:latin typeface="Calibri" pitchFamily="34" charset="0"/>
            </a:endParaRPr>
          </a:p>
          <a:p>
            <a:r>
              <a:rPr lang="es-MX" sz="1600" b="1" dirty="0" smtClean="0">
                <a:latin typeface="Calibri" pitchFamily="34" charset="0"/>
              </a:rPr>
              <a:t>Instancia: </a:t>
            </a:r>
            <a:r>
              <a:rPr lang="es-MX" sz="1600" dirty="0" smtClean="0">
                <a:latin typeface="Calibri" pitchFamily="34" charset="0"/>
              </a:rPr>
              <a:t>Un documento que reporta </a:t>
            </a:r>
            <a:r>
              <a:rPr lang="es-MX" sz="1600" b="1" dirty="0" smtClean="0">
                <a:latin typeface="Calibri" pitchFamily="34" charset="0"/>
              </a:rPr>
              <a:t>hechos de negocios</a:t>
            </a:r>
            <a:r>
              <a:rPr lang="es-MX" sz="1600" dirty="0" smtClean="0">
                <a:latin typeface="Calibri" pitchFamily="34" charset="0"/>
              </a:rPr>
              <a:t>, para los conceptos o elementos definidos en </a:t>
            </a:r>
            <a:r>
              <a:rPr lang="es-MX" sz="1600" dirty="0">
                <a:latin typeface="Calibri" pitchFamily="34" charset="0"/>
              </a:rPr>
              <a:t>una taxonomía, contienen uno o más conjuntos de información del contexto que permiten la identificación </a:t>
            </a:r>
            <a:r>
              <a:rPr lang="es-MX" sz="1600" dirty="0" smtClean="0">
                <a:latin typeface="Calibri" pitchFamily="34" charset="0"/>
              </a:rPr>
              <a:t>de </a:t>
            </a:r>
            <a:r>
              <a:rPr lang="es-MX" sz="1600" dirty="0">
                <a:latin typeface="Calibri" pitchFamily="34" charset="0"/>
              </a:rPr>
              <a:t>la organización informante, fecha a las que se refiere la información publicada, es donde realmente se encuentra la información.</a:t>
            </a:r>
          </a:p>
          <a:p>
            <a:endParaRPr lang="es-MX" sz="16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4" t="42014" r="16796" b="19270"/>
          <a:stretch/>
        </p:blipFill>
        <p:spPr bwMode="auto">
          <a:xfrm>
            <a:off x="1259632" y="3717032"/>
            <a:ext cx="614969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81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>
                <a:solidFill>
                  <a:srgbClr val="10376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r>
              <a:rPr lang="es-MX" b="1" dirty="0" smtClean="0"/>
              <a:t>Produciendo reportes XBRL</a:t>
            </a:r>
            <a:endParaRPr lang="es-MX" b="1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481263" y="6370638"/>
            <a:ext cx="20558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ATRIBUTOS BASICOS</a:t>
            </a:r>
            <a:endParaRPr kumimoji="0" lang="es-MX" alt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6326188" y="1268760"/>
            <a:ext cx="160178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REFERENCE LINK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2" t="17344" r="33753" b="10428"/>
          <a:stretch/>
        </p:blipFill>
        <p:spPr bwMode="auto">
          <a:xfrm>
            <a:off x="395536" y="1196752"/>
            <a:ext cx="3953436" cy="52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2" t="14890" r="27655" b="5875"/>
          <a:stretch/>
        </p:blipFill>
        <p:spPr bwMode="auto">
          <a:xfrm>
            <a:off x="1907704" y="1090538"/>
            <a:ext cx="5633029" cy="579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7" t="17279" r="27573" b="4818"/>
          <a:stretch/>
        </p:blipFill>
        <p:spPr bwMode="auto">
          <a:xfrm>
            <a:off x="3509169" y="1090538"/>
            <a:ext cx="5603582" cy="579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2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838200" y="1524000"/>
            <a:ext cx="2895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MX" sz="1600">
                <a:latin typeface="Calibri" pitchFamily="34" charset="0"/>
              </a:rPr>
              <a:t>En XBRL existen dos niveles:</a:t>
            </a:r>
          </a:p>
        </p:txBody>
      </p:sp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1447800" y="2092325"/>
            <a:ext cx="2209800" cy="346075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600">
                <a:latin typeface="Calibri" pitchFamily="34" charset="0"/>
              </a:rPr>
              <a:t>INSTANCIAS</a:t>
            </a:r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5105400" y="2092325"/>
            <a:ext cx="2209800" cy="346075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600" b="1">
                <a:latin typeface="Calibri" pitchFamily="34" charset="0"/>
              </a:rPr>
              <a:t>TAXONOMÍAS</a:t>
            </a:r>
          </a:p>
        </p:txBody>
      </p:sp>
      <p:sp>
        <p:nvSpPr>
          <p:cNvPr id="268297" name="AutoShape 9"/>
          <p:cNvSpPr>
            <a:spLocks noChangeArrowheads="1"/>
          </p:cNvSpPr>
          <p:nvPr/>
        </p:nvSpPr>
        <p:spPr bwMode="auto">
          <a:xfrm>
            <a:off x="381000" y="6705600"/>
            <a:ext cx="457200" cy="152400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MX"/>
          </a:p>
        </p:txBody>
      </p:sp>
      <p:sp>
        <p:nvSpPr>
          <p:cNvPr id="268301" name="Rectangle 13"/>
          <p:cNvSpPr>
            <a:spLocks noChangeArrowheads="1"/>
          </p:cNvSpPr>
          <p:nvPr/>
        </p:nvSpPr>
        <p:spPr bwMode="auto">
          <a:xfrm>
            <a:off x="533400" y="2667000"/>
            <a:ext cx="403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MX" sz="3200" dirty="0">
                <a:solidFill>
                  <a:srgbClr val="002060"/>
                </a:solidFill>
                <a:latin typeface="Calibri" pitchFamily="34" charset="0"/>
              </a:rPr>
              <a:t>Documentos</a:t>
            </a:r>
            <a:r>
              <a:rPr lang="es-ES" altLang="es-MX" sz="3200" b="1" dirty="0">
                <a:solidFill>
                  <a:srgbClr val="002060"/>
                </a:solidFill>
                <a:latin typeface="Calibri" pitchFamily="34" charset="0"/>
              </a:rPr>
              <a:t> en XBRL</a:t>
            </a:r>
          </a:p>
        </p:txBody>
      </p:sp>
      <p:pic>
        <p:nvPicPr>
          <p:cNvPr id="268302" name="Picture 14" descr="Linkbases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75722"/>
            <a:ext cx="44958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77148" y="274377"/>
            <a:ext cx="8310231" cy="487726"/>
          </a:xfrm>
        </p:spPr>
        <p:txBody>
          <a:bodyPr/>
          <a:lstStyle/>
          <a:p>
            <a:r>
              <a:rPr lang="es-MX" b="1" dirty="0" smtClean="0"/>
              <a:t>Produciendo reportes XBRL</a:t>
            </a:r>
            <a:endParaRPr lang="es-MX" b="1" dirty="0"/>
          </a:p>
        </p:txBody>
      </p:sp>
      <p:sp>
        <p:nvSpPr>
          <p:cNvPr id="2" name="1 Rectángulo"/>
          <p:cNvSpPr/>
          <p:nvPr/>
        </p:nvSpPr>
        <p:spPr>
          <a:xfrm>
            <a:off x="381000" y="3717032"/>
            <a:ext cx="3758952" cy="1754326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El </a:t>
            </a:r>
            <a:r>
              <a:rPr lang="es-ES" b="1" dirty="0" smtClean="0">
                <a:solidFill>
                  <a:srgbClr val="002060"/>
                </a:solidFill>
              </a:rPr>
              <a:t>esquema</a:t>
            </a:r>
            <a:r>
              <a:rPr lang="es-ES" dirty="0" smtClean="0">
                <a:solidFill>
                  <a:srgbClr val="002060"/>
                </a:solidFill>
              </a:rPr>
              <a:t>.- </a:t>
            </a:r>
            <a:r>
              <a:rPr lang="es-ES_tradnl" altLang="es-MX" dirty="0">
                <a:solidFill>
                  <a:srgbClr val="002060"/>
                </a:solidFill>
                <a:latin typeface="Calibri" pitchFamily="34" charset="0"/>
              </a:rPr>
              <a:t>El conjunto de elementos que pueden aparecer en los informes y la estructura de los mismos. Este conjunto lo denominaremos el diccionario de términos definidos</a:t>
            </a:r>
          </a:p>
        </p:txBody>
      </p:sp>
    </p:spTree>
    <p:extLst>
      <p:ext uri="{BB962C8B-B14F-4D97-AF65-F5344CB8AC3E}">
        <p14:creationId xmlns:p14="http://schemas.microsoft.com/office/powerpoint/2010/main" val="3185763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latin typeface="Calibri" pitchFamily="34" charset="0"/>
              </a:rPr>
              <a:t>XBRL en el mundo</a:t>
            </a:r>
            <a:endParaRPr lang="es-MX" b="1" dirty="0">
              <a:latin typeface="Calibri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3" t="19047" r="19431" b="21428"/>
          <a:stretch/>
        </p:blipFill>
        <p:spPr bwMode="auto">
          <a:xfrm>
            <a:off x="395536" y="1234954"/>
            <a:ext cx="8186057" cy="435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88224" y="2996952"/>
            <a:ext cx="987322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MX" sz="1200" dirty="0" smtClean="0">
                <a:solidFill>
                  <a:srgbClr val="FFFF00"/>
                </a:solidFill>
              </a:rPr>
              <a:t>MEXICO</a:t>
            </a:r>
          </a:p>
          <a:p>
            <a:r>
              <a:rPr lang="es-MX" sz="1200" dirty="0" smtClean="0">
                <a:solidFill>
                  <a:srgbClr val="FFFF00"/>
                </a:solidFill>
              </a:rPr>
              <a:t>BMV-CNBV</a:t>
            </a:r>
            <a:endParaRPr lang="es-MX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37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latin typeface="Calibri" pitchFamily="34" charset="0"/>
              </a:rPr>
              <a:t>Tareas Realizadas por </a:t>
            </a:r>
            <a:r>
              <a:rPr lang="es-MX" b="1" dirty="0" smtClean="0">
                <a:latin typeface="Calibri" pitchFamily="34" charset="0"/>
              </a:rPr>
              <a:t>Emisoras bajo IFRS</a:t>
            </a:r>
            <a:endParaRPr lang="es-MX" b="1" dirty="0">
              <a:latin typeface="Calibri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s-MX" sz="1800" dirty="0" smtClean="0">
                <a:latin typeface="Calibri" pitchFamily="34" charset="0"/>
              </a:rPr>
              <a:t>En </a:t>
            </a:r>
            <a:r>
              <a:rPr lang="es-MX" sz="1800" dirty="0">
                <a:latin typeface="Calibri" pitchFamily="34" charset="0"/>
              </a:rPr>
              <a:t>el ejercicio 2015, las emisoras </a:t>
            </a:r>
            <a:r>
              <a:rPr lang="es-MX" sz="1800" dirty="0" smtClean="0">
                <a:latin typeface="Calibri" pitchFamily="34" charset="0"/>
              </a:rPr>
              <a:t>generaron </a:t>
            </a:r>
            <a:r>
              <a:rPr lang="es-MX" sz="1800" dirty="0">
                <a:latin typeface="Calibri" pitchFamily="34" charset="0"/>
              </a:rPr>
              <a:t>su archivo XBRL con la nueva </a:t>
            </a:r>
            <a:r>
              <a:rPr lang="es-MX" sz="1800" dirty="0" smtClean="0">
                <a:latin typeface="Calibri" pitchFamily="34" charset="0"/>
              </a:rPr>
              <a:t>taxonomía, como prueba </a:t>
            </a:r>
            <a:r>
              <a:rPr lang="es-MX" sz="1800" dirty="0">
                <a:latin typeface="Calibri" pitchFamily="34" charset="0"/>
              </a:rPr>
              <a:t>de funcionalidad </a:t>
            </a:r>
            <a:r>
              <a:rPr lang="es-MX" sz="1800" dirty="0" smtClean="0">
                <a:latin typeface="Calibri" pitchFamily="34" charset="0"/>
              </a:rPr>
              <a:t>para enviar </a:t>
            </a:r>
            <a:r>
              <a:rPr lang="es-MX" sz="1800" dirty="0">
                <a:latin typeface="Calibri" pitchFamily="34" charset="0"/>
              </a:rPr>
              <a:t>a la BMV</a:t>
            </a:r>
            <a:r>
              <a:rPr lang="es-MX" sz="1800" dirty="0" smtClean="0">
                <a:latin typeface="Calibri" pitchFamily="34" charset="0"/>
              </a:rPr>
              <a:t>.</a:t>
            </a:r>
          </a:p>
          <a:p>
            <a:pPr lvl="1" indent="0">
              <a:buNone/>
            </a:pPr>
            <a:r>
              <a:rPr lang="es-MX" sz="1600" dirty="0" smtClean="0">
                <a:latin typeface="Calibri" pitchFamily="34" charset="0"/>
              </a:rPr>
              <a:t>Las </a:t>
            </a:r>
            <a:r>
              <a:rPr lang="es-MX" sz="1600" dirty="0">
                <a:latin typeface="Calibri" pitchFamily="34" charset="0"/>
              </a:rPr>
              <a:t>empresas para lograr este proceso de transición y generar sus archivos </a:t>
            </a:r>
            <a:r>
              <a:rPr lang="es-MX" sz="1600" dirty="0" smtClean="0">
                <a:latin typeface="Calibri" pitchFamily="34" charset="0"/>
              </a:rPr>
              <a:t>XBRL evaluaron </a:t>
            </a:r>
            <a:r>
              <a:rPr lang="es-MX" sz="1600" dirty="0">
                <a:latin typeface="Calibri" pitchFamily="34" charset="0"/>
              </a:rPr>
              <a:t>estas </a:t>
            </a:r>
            <a:r>
              <a:rPr lang="es-MX" sz="1600" dirty="0" smtClean="0">
                <a:latin typeface="Calibri" pitchFamily="34" charset="0"/>
              </a:rPr>
              <a:t>tres </a:t>
            </a:r>
            <a:r>
              <a:rPr lang="es-MX" sz="1600" dirty="0">
                <a:latin typeface="Calibri" pitchFamily="34" charset="0"/>
              </a:rPr>
              <a:t>opciones y </a:t>
            </a:r>
            <a:r>
              <a:rPr lang="es-MX" sz="1600" dirty="0" smtClean="0">
                <a:latin typeface="Calibri" pitchFamily="34" charset="0"/>
              </a:rPr>
              <a:t>eligieron </a:t>
            </a:r>
            <a:r>
              <a:rPr lang="es-MX" sz="1600" dirty="0">
                <a:latin typeface="Calibri" pitchFamily="34" charset="0"/>
              </a:rPr>
              <a:t>la que </a:t>
            </a:r>
            <a:r>
              <a:rPr lang="es-MX" sz="1600" dirty="0" smtClean="0">
                <a:latin typeface="Calibri" pitchFamily="34" charset="0"/>
              </a:rPr>
              <a:t>consideraron conveniente</a:t>
            </a:r>
            <a:r>
              <a:rPr lang="es-MX" sz="1600" dirty="0">
                <a:latin typeface="Calibri" pitchFamily="34" charset="0"/>
              </a:rPr>
              <a:t>:</a:t>
            </a:r>
          </a:p>
          <a:p>
            <a:pPr marL="1028310" lvl="1" indent="-285750"/>
            <a:r>
              <a:rPr lang="es-MX" sz="1600" dirty="0" smtClean="0">
                <a:latin typeface="Calibri" pitchFamily="34" charset="0"/>
              </a:rPr>
              <a:t>Realizar </a:t>
            </a:r>
            <a:r>
              <a:rPr lang="es-MX" sz="1600" dirty="0">
                <a:latin typeface="Calibri" pitchFamily="34" charset="0"/>
              </a:rPr>
              <a:t>un desarrollo propio que genere de sus sistemas de reporteo </a:t>
            </a:r>
            <a:r>
              <a:rPr lang="es-MX" sz="1600" dirty="0" smtClean="0">
                <a:latin typeface="Calibri" pitchFamily="34" charset="0"/>
              </a:rPr>
              <a:t>el </a:t>
            </a:r>
            <a:r>
              <a:rPr lang="es-MX" sz="1600" dirty="0">
                <a:latin typeface="Calibri" pitchFamily="34" charset="0"/>
              </a:rPr>
              <a:t>archivo XBRL.</a:t>
            </a:r>
          </a:p>
          <a:p>
            <a:pPr marL="1028310" lvl="1" indent="-285750"/>
            <a:r>
              <a:rPr lang="es-MX" sz="1600" dirty="0" smtClean="0">
                <a:latin typeface="Calibri" pitchFamily="34" charset="0"/>
              </a:rPr>
              <a:t>Adquirir </a:t>
            </a:r>
            <a:r>
              <a:rPr lang="es-MX" sz="1600" dirty="0">
                <a:latin typeface="Calibri" pitchFamily="34" charset="0"/>
              </a:rPr>
              <a:t>algún software comercial que les permita la carga o captura </a:t>
            </a:r>
            <a:r>
              <a:rPr lang="es-MX" sz="1600" dirty="0" smtClean="0">
                <a:latin typeface="Calibri" pitchFamily="34" charset="0"/>
              </a:rPr>
              <a:t>de </a:t>
            </a:r>
            <a:r>
              <a:rPr lang="es-MX" sz="1600" dirty="0">
                <a:latin typeface="Calibri" pitchFamily="34" charset="0"/>
              </a:rPr>
              <a:t>su información y puedan generar el archivo </a:t>
            </a:r>
            <a:r>
              <a:rPr lang="es-MX" sz="1600" dirty="0" smtClean="0">
                <a:latin typeface="Calibri" pitchFamily="34" charset="0"/>
              </a:rPr>
              <a:t>XBRL.</a:t>
            </a:r>
            <a:endParaRPr lang="es-MX" sz="1600" dirty="0">
              <a:latin typeface="Calibri" pitchFamily="34" charset="0"/>
            </a:endParaRPr>
          </a:p>
          <a:p>
            <a:pPr marL="1028310" lvl="1" indent="-285750"/>
            <a:r>
              <a:rPr lang="es-MX" sz="1600" dirty="0" smtClean="0">
                <a:latin typeface="Calibri" pitchFamily="34" charset="0"/>
              </a:rPr>
              <a:t>Dar </a:t>
            </a:r>
            <a:r>
              <a:rPr lang="es-MX" sz="1600" dirty="0">
                <a:latin typeface="Calibri" pitchFamily="34" charset="0"/>
              </a:rPr>
              <a:t>a un proveedor (</a:t>
            </a:r>
            <a:r>
              <a:rPr lang="es-MX" sz="1600" dirty="0" err="1">
                <a:latin typeface="Calibri" pitchFamily="34" charset="0"/>
              </a:rPr>
              <a:t>Outsourcing</a:t>
            </a:r>
            <a:r>
              <a:rPr lang="es-MX" sz="1600" dirty="0">
                <a:latin typeface="Calibri" pitchFamily="34" charset="0"/>
              </a:rPr>
              <a:t>) la información de sus estados </a:t>
            </a:r>
            <a:r>
              <a:rPr lang="es-MX" sz="1600" dirty="0" smtClean="0">
                <a:latin typeface="Calibri" pitchFamily="34" charset="0"/>
              </a:rPr>
              <a:t>Financieros </a:t>
            </a:r>
            <a:r>
              <a:rPr lang="es-MX" sz="1600" dirty="0">
                <a:latin typeface="Calibri" pitchFamily="34" charset="0"/>
              </a:rPr>
              <a:t>para que les genere la información de XBRL</a:t>
            </a:r>
            <a:r>
              <a:rPr lang="es-MX" sz="1600" dirty="0" smtClean="0">
                <a:latin typeface="Calibri" pitchFamily="34" charset="0"/>
              </a:rPr>
              <a:t>.</a:t>
            </a:r>
          </a:p>
          <a:p>
            <a:pPr marL="1028310" lvl="1" indent="-285750"/>
            <a:endParaRPr lang="es-MX" sz="1400" dirty="0">
              <a:latin typeface="Calibri" pitchFamily="34" charset="0"/>
            </a:endParaRPr>
          </a:p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 startAt="2"/>
            </a:pPr>
            <a:r>
              <a:rPr lang="es-MX" sz="1800" dirty="0" smtClean="0">
                <a:latin typeface="Calibri" pitchFamily="34" charset="0"/>
              </a:rPr>
              <a:t>Reportaron </a:t>
            </a:r>
            <a:r>
              <a:rPr lang="es-MX" sz="1800" dirty="0">
                <a:latin typeface="Calibri" pitchFamily="34" charset="0"/>
              </a:rPr>
              <a:t>de manera trimestral el avance en la implementación.</a:t>
            </a:r>
          </a:p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 startAt="2"/>
            </a:pPr>
            <a:r>
              <a:rPr lang="es-MX" sz="1800" dirty="0" smtClean="0">
                <a:latin typeface="Calibri" pitchFamily="34" charset="0"/>
              </a:rPr>
              <a:t>Realizaron </a:t>
            </a:r>
            <a:r>
              <a:rPr lang="es-MX" sz="1800" dirty="0">
                <a:latin typeface="Calibri" pitchFamily="34" charset="0"/>
              </a:rPr>
              <a:t>pruebas </a:t>
            </a:r>
            <a:r>
              <a:rPr lang="es-MX" sz="1800" dirty="0" smtClean="0">
                <a:latin typeface="Calibri" pitchFamily="34" charset="0"/>
              </a:rPr>
              <a:t>de </a:t>
            </a:r>
            <a:r>
              <a:rPr lang="es-MX" sz="1800" dirty="0">
                <a:latin typeface="Calibri" pitchFamily="34" charset="0"/>
              </a:rPr>
              <a:t>generación y envío a través del </a:t>
            </a:r>
            <a:r>
              <a:rPr lang="es-MX" sz="1800" dirty="0" err="1">
                <a:latin typeface="Calibri" pitchFamily="34" charset="0"/>
              </a:rPr>
              <a:t>Emisnet</a:t>
            </a:r>
            <a:r>
              <a:rPr lang="es-MX" sz="1800" dirty="0">
                <a:latin typeface="Calibri" pitchFamily="34" charset="0"/>
              </a:rPr>
              <a:t> durante los meses de </a:t>
            </a:r>
            <a:r>
              <a:rPr lang="es-MX" sz="1800" dirty="0" smtClean="0">
                <a:latin typeface="Calibri" pitchFamily="34" charset="0"/>
              </a:rPr>
              <a:t>Septiembre-Octubre </a:t>
            </a:r>
            <a:r>
              <a:rPr lang="es-MX" sz="1800" dirty="0">
                <a:latin typeface="Calibri" pitchFamily="34" charset="0"/>
              </a:rPr>
              <a:t>2015.</a:t>
            </a:r>
          </a:p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 startAt="2"/>
            </a:pPr>
            <a:r>
              <a:rPr lang="es-MX" sz="1800" dirty="0" smtClean="0">
                <a:latin typeface="Calibri" pitchFamily="34" charset="0"/>
              </a:rPr>
              <a:t>A </a:t>
            </a:r>
            <a:r>
              <a:rPr lang="es-MX" sz="1800" dirty="0">
                <a:latin typeface="Calibri" pitchFamily="34" charset="0"/>
              </a:rPr>
              <a:t>partir del primer trimestre de 2016, será obligatorio que las emisoras que reportan bajo IFRS envíen su archivo XBRL con la nueva taxonomía a la BMV y CNBV.</a:t>
            </a:r>
          </a:p>
        </p:txBody>
      </p:sp>
    </p:spTree>
    <p:extLst>
      <p:ext uri="{BB962C8B-B14F-4D97-AF65-F5344CB8AC3E}">
        <p14:creationId xmlns:p14="http://schemas.microsoft.com/office/powerpoint/2010/main" val="40277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latin typeface="Calibri" pitchFamily="34" charset="0"/>
                <a:cs typeface="Arial" pitchFamily="34" charset="0"/>
              </a:rPr>
              <a:t>Porcentaje por opción elegida por Emisoras bajo IFRS</a:t>
            </a:r>
            <a:endParaRPr lang="es-MX" b="1" dirty="0">
              <a:latin typeface="Calibri" pitchFamily="34" charset="0"/>
            </a:endParaRPr>
          </a:p>
        </p:txBody>
      </p:sp>
      <p:graphicFrame>
        <p:nvGraphicFramePr>
          <p:cNvPr id="7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487148"/>
              </p:ext>
            </p:extLst>
          </p:nvPr>
        </p:nvGraphicFramePr>
        <p:xfrm>
          <a:off x="467544" y="1196752"/>
          <a:ext cx="835292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260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97" y="2708920"/>
            <a:ext cx="695325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latin typeface="Calibri" pitchFamily="34" charset="0"/>
              </a:rPr>
              <a:t>Taxonomías 2016</a:t>
            </a:r>
            <a:endParaRPr lang="es-MX" b="1" dirty="0">
              <a:latin typeface="Calibri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58750" lvl="1" indent="0" algn="just">
              <a:spcBef>
                <a:spcPct val="0"/>
              </a:spcBef>
              <a:buNone/>
            </a:pPr>
            <a:endParaRPr lang="es-MX" dirty="0" smtClean="0">
              <a:solidFill>
                <a:srgbClr val="002060"/>
              </a:solidFill>
              <a:latin typeface="Calibri" pitchFamily="34" charset="0"/>
              <a:ea typeface="ＭＳ Ｐゴシック" pitchFamily="34" charset="-128"/>
              <a:cs typeface="Arial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dirty="0">
              <a:solidFill>
                <a:srgbClr val="002060"/>
              </a:solidFill>
              <a:latin typeface="Calibri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7" name="2 Marcador de texto"/>
          <p:cNvSpPr txBox="1">
            <a:spLocks/>
          </p:cNvSpPr>
          <p:nvPr/>
        </p:nvSpPr>
        <p:spPr bwMode="auto">
          <a:xfrm>
            <a:off x="467544" y="1206695"/>
            <a:ext cx="8324681" cy="501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just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2BAD47"/>
              </a:buClr>
              <a:buSzPct val="60000"/>
              <a:buFont typeface="Arial" pitchFamily="34" charset="0"/>
              <a:buNone/>
              <a:defRPr sz="2200" kern="1200">
                <a:solidFill>
                  <a:srgbClr val="10376A"/>
                </a:solidFill>
                <a:latin typeface="+mn-lt"/>
                <a:ea typeface="+mn-ea"/>
                <a:cs typeface="+mn-cs"/>
              </a:defRPr>
            </a:lvl1pPr>
            <a:lvl2pPr marL="742560" indent="-285052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rgbClr val="2BAD47"/>
              </a:buClr>
              <a:buSzPct val="70000"/>
              <a:buFont typeface="Arial" pitchFamily="34" charset="0"/>
              <a:buChar char="•"/>
              <a:defRPr sz="1800" kern="1200">
                <a:solidFill>
                  <a:srgbClr val="10376A"/>
                </a:solidFill>
                <a:latin typeface="+mn-lt"/>
                <a:ea typeface="+mn-ea"/>
                <a:cs typeface="+mn-cs"/>
              </a:defRPr>
            </a:lvl2pPr>
            <a:lvl3pPr marL="1143057" indent="-229467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2BAD47"/>
              </a:buClr>
              <a:buSzPct val="75000"/>
              <a:buFont typeface="Arial" pitchFamily="34" charset="0"/>
              <a:buChar char="−"/>
              <a:defRPr sz="1400" kern="1200">
                <a:solidFill>
                  <a:srgbClr val="10376A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rgbClr val="10376A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rgbClr val="10376A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r>
              <a:rPr lang="es-MX" sz="23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Ésta  iniciativa fue aprobada en el </a:t>
            </a:r>
            <a:r>
              <a:rPr lang="es-MX" sz="2300" i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Comité de Proyectos de diciembre de 2015 </a:t>
            </a:r>
            <a:r>
              <a:rPr lang="es-MX" sz="23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para formar parte del Portafolio de Proyectos 2016 de </a:t>
            </a:r>
            <a:r>
              <a:rPr lang="es-MX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la BMV y presentada al Comité de Emisoras en marzo 2016.</a:t>
            </a:r>
          </a:p>
          <a:p>
            <a:pPr>
              <a:buClr>
                <a:srgbClr val="002060"/>
              </a:buClr>
              <a:buSzPct val="100000"/>
            </a:pPr>
            <a:endParaRPr lang="es-MX" sz="2400" b="1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es-MX" sz="23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Objetivo: </a:t>
            </a:r>
            <a:r>
              <a:rPr lang="es-MX" sz="23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Incorporar en el estándar XBRL la información correspondiente a la Revelación de Prospecto de colocación y Reporte Anual</a:t>
            </a: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es-MX" sz="23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Alcance:</a:t>
            </a: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1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es-MX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Ventana tiempo estimada</a:t>
            </a:r>
            <a:r>
              <a:rPr lang="es-MX" sz="23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:</a:t>
            </a:r>
            <a:endParaRPr lang="es-MX" sz="23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1" algn="just">
              <a:buClr>
                <a:schemeClr val="tx2">
                  <a:lumMod val="75000"/>
                </a:schemeClr>
              </a:buClr>
            </a:pPr>
            <a:r>
              <a:rPr lang="es-MX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Inicio: </a:t>
            </a:r>
            <a:r>
              <a:rPr lang="es-ES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enero 2016</a:t>
            </a:r>
            <a:endParaRPr lang="es-MX" sz="23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1" algn="just">
              <a:buClr>
                <a:schemeClr val="tx2">
                  <a:lumMod val="75000"/>
                </a:schemeClr>
              </a:buClr>
            </a:pPr>
            <a:r>
              <a:rPr lang="es-MX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Fin: segunda semana de agosto</a:t>
            </a:r>
            <a:r>
              <a:rPr lang="es-ES" sz="23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2016</a:t>
            </a:r>
            <a:endParaRPr lang="es-MX" sz="23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MX" sz="2000" dirty="0" smtClean="0"/>
          </a:p>
        </p:txBody>
      </p:sp>
    </p:spTree>
    <p:extLst>
      <p:ext uri="{BB962C8B-B14F-4D97-AF65-F5344CB8AC3E}">
        <p14:creationId xmlns:p14="http://schemas.microsoft.com/office/powerpoint/2010/main" val="403330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b="1" dirty="0" smtClean="0">
                <a:latin typeface="Calibri" pitchFamily="34" charset="0"/>
              </a:rPr>
              <a:t>Contexto general</a:t>
            </a:r>
            <a:endParaRPr lang="es-MX" b="1" dirty="0">
              <a:latin typeface="Calibri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323528" y="1700808"/>
            <a:ext cx="4966306" cy="3528392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Arial" pitchFamily="34" charset="0"/>
              <a:buChar char="•"/>
            </a:pPr>
            <a:endParaRPr lang="es-ES_tradnl" sz="1700" dirty="0" smtClean="0">
              <a:latin typeface="Arial" pitchFamily="34" charset="0"/>
              <a:cs typeface="Arial" pitchFamily="34" charset="0"/>
            </a:endParaRPr>
          </a:p>
          <a:p>
            <a:pPr marL="444500" lvl="1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MX" dirty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Arial" charset="0"/>
              </a:rPr>
              <a:t>La información de Reporte anual y prospecto se reciben en documentos pdf., limitando la comparación y la explotación en base de datos. </a:t>
            </a:r>
            <a:endParaRPr lang="es-MX" altLang="es-MX" dirty="0" smtClean="0">
              <a:solidFill>
                <a:srgbClr val="00206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444500" lvl="1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MX" dirty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Arial" charset="0"/>
              </a:rPr>
              <a:t>El establecer el estándar XBRL permitirá clasificar por tipo de información para su supervisión, análisis, comparación y mejora en la </a:t>
            </a:r>
            <a:r>
              <a:rPr lang="es-MX" dirty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Arial" charset="0"/>
              </a:rPr>
              <a:t>oportunidad de los informes.</a:t>
            </a:r>
            <a:r>
              <a:rPr lang="es-MX" altLang="es-MX" dirty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s-ES_tradnl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56792"/>
            <a:ext cx="330517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6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b="1" dirty="0"/>
              <a:t>Siguientes pasos..</a:t>
            </a:r>
            <a:endParaRPr lang="es-MX" b="1" dirty="0">
              <a:latin typeface="Calibri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397785" y="1196752"/>
            <a:ext cx="8324681" cy="5159777"/>
          </a:xfrm>
        </p:spPr>
        <p:txBody>
          <a:bodyPr/>
          <a:lstStyle/>
          <a:p>
            <a:pPr marL="444500" lvl="1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Tareas BMV:</a:t>
            </a: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Enero-Marzo, se definieron los elementos que integrarán cada Taxonomía (Diseño </a:t>
            </a: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en coordinación 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CNBV y Grupo BMV). </a:t>
            </a:r>
            <a:endParaRPr lang="es-MX" dirty="0">
              <a:latin typeface="Calibri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dirty="0" smtClean="0">
              <a:solidFill>
                <a:srgbClr val="002060"/>
              </a:solidFill>
              <a:latin typeface="Calibri" pitchFamily="34" charset="0"/>
              <a:ea typeface="ＭＳ Ｐゴシック" pitchFamily="34" charset="-128"/>
              <a:cs typeface="Arial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Abril-Junio, diseño </a:t>
            </a: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de los archivos .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XSD, </a:t>
            </a: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los cuales integrarán cada uno de los 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Anexos.</a:t>
            </a: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Julio-Agosto, se llevará a cabo la implementación de </a:t>
            </a: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la funcionalidad para la validación y envío a través de </a:t>
            </a:r>
            <a:r>
              <a:rPr lang="es-MX" altLang="es-MX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Emisnet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.</a:t>
            </a:r>
          </a:p>
          <a:p>
            <a:pPr marL="158750" lvl="1" indent="0" algn="just">
              <a:spcBef>
                <a:spcPct val="0"/>
              </a:spcBef>
              <a:buNone/>
            </a:pPr>
            <a:endParaRPr lang="es-MX" dirty="0">
              <a:latin typeface="Calibri" pitchFamily="34" charset="0"/>
            </a:endParaRPr>
          </a:p>
          <a:p>
            <a:pPr marL="444500" lvl="1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Tareas Emisores y/o generadores de la información:</a:t>
            </a: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S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elección de alguna de las </a:t>
            </a:r>
            <a:r>
              <a:rPr lang="es-MX" alt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opciones en la implementación </a:t>
            </a:r>
            <a:r>
              <a:rPr lang="es-MX" alt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XBRL.</a:t>
            </a: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Reportes de manera </a:t>
            </a:r>
            <a:r>
              <a:rPr lang="es-MX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bimestral sobre </a:t>
            </a:r>
            <a:r>
              <a:rPr lang="es-MX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el avance en la implementación.</a:t>
            </a: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r>
              <a:rPr lang="es-MX" dirty="0">
                <a:latin typeface="Calibri" pitchFamily="34" charset="0"/>
              </a:rPr>
              <a:t>Realizar pruebas de generación y </a:t>
            </a:r>
            <a:r>
              <a:rPr lang="es-MX" dirty="0" smtClean="0">
                <a:latin typeface="Calibri" pitchFamily="34" charset="0"/>
              </a:rPr>
              <a:t>realizar el envío </a:t>
            </a:r>
            <a:r>
              <a:rPr lang="es-MX" dirty="0">
                <a:latin typeface="Calibri" pitchFamily="34" charset="0"/>
              </a:rPr>
              <a:t>a través </a:t>
            </a:r>
            <a:r>
              <a:rPr lang="es-MX" dirty="0" smtClean="0">
                <a:latin typeface="Calibri" pitchFamily="34" charset="0"/>
              </a:rPr>
              <a:t>de </a:t>
            </a:r>
            <a:r>
              <a:rPr lang="es-MX" dirty="0" err="1" smtClean="0">
                <a:latin typeface="Calibri" pitchFamily="34" charset="0"/>
              </a:rPr>
              <a:t>Emisnet</a:t>
            </a:r>
            <a:r>
              <a:rPr lang="es-MX" dirty="0" smtClean="0">
                <a:latin typeface="Calibri" pitchFamily="34" charset="0"/>
              </a:rPr>
              <a:t> de </a:t>
            </a:r>
            <a:r>
              <a:rPr lang="es-MX" dirty="0" err="1" smtClean="0">
                <a:latin typeface="Calibri" pitchFamily="34" charset="0"/>
              </a:rPr>
              <a:t>Sep</a:t>
            </a:r>
            <a:r>
              <a:rPr lang="es-MX" dirty="0" smtClean="0">
                <a:latin typeface="Calibri" pitchFamily="34" charset="0"/>
              </a:rPr>
              <a:t>-Nov.</a:t>
            </a:r>
            <a:endParaRPr lang="es-MX" dirty="0">
              <a:latin typeface="Calibri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158750" lvl="1" indent="0" algn="just">
              <a:spcBef>
                <a:spcPct val="0"/>
              </a:spcBef>
              <a:buNone/>
            </a:pPr>
            <a:endParaRPr lang="es-MX" altLang="es-MX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>
              <a:buClr>
                <a:srgbClr val="002060"/>
              </a:buClr>
              <a:buSzPct val="100000"/>
            </a:pPr>
            <a:endParaRPr lang="es-MX" altLang="es-MX" sz="180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>
              <a:buClr>
                <a:srgbClr val="002060"/>
              </a:buClr>
              <a:buSzPct val="100000"/>
            </a:pPr>
            <a:endParaRPr lang="es-MX" altLang="es-MX" sz="180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33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ntermedi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16548</TotalTime>
  <Words>1131</Words>
  <Application>Microsoft Office PowerPoint</Application>
  <PresentationFormat>Presentación en pantalla (4:3)</PresentationFormat>
  <Paragraphs>142</Paragraphs>
  <Slides>18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Intermedio</vt:lpstr>
      <vt:lpstr>Presentación de PowerPoint</vt:lpstr>
      <vt:lpstr>Agenda</vt:lpstr>
      <vt:lpstr>Presentación de PowerPoint</vt:lpstr>
      <vt:lpstr>Presentación de PowerPoint</vt:lpstr>
      <vt:lpstr>Pasos previos a la implementación de XBRL</vt:lpstr>
      <vt:lpstr>¿Qué es el XBRL?</vt:lpstr>
      <vt:lpstr>¿Qué es XBRL?</vt:lpstr>
      <vt:lpstr>Presentación de PowerPoint</vt:lpstr>
      <vt:lpstr>Presentación de PowerPoint</vt:lpstr>
      <vt:lpstr>Produciendo reportes XBRL</vt:lpstr>
      <vt:lpstr>Produciendo reportes XBRL</vt:lpstr>
      <vt:lpstr>Produciendo reportes XBRL</vt:lpstr>
      <vt:lpstr>XBRL en el mundo</vt:lpstr>
      <vt:lpstr>Tareas Realizadas por Emisoras bajo IFRS</vt:lpstr>
      <vt:lpstr>Porcentaje por opción elegida por Emisoras bajo IFRS</vt:lpstr>
      <vt:lpstr>Taxonomías 2016</vt:lpstr>
      <vt:lpstr>Contexto general</vt:lpstr>
      <vt:lpstr>Siguientes pasos..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CORDOVA</dc:creator>
  <cp:lastModifiedBy>Quinonez Guzman Edgar Ivan</cp:lastModifiedBy>
  <cp:revision>519</cp:revision>
  <cp:lastPrinted>2016-03-30T00:04:15Z</cp:lastPrinted>
  <dcterms:created xsi:type="dcterms:W3CDTF">2011-11-08T12:22:18Z</dcterms:created>
  <dcterms:modified xsi:type="dcterms:W3CDTF">2016-04-05T22:27:55Z</dcterms:modified>
</cp:coreProperties>
</file>